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handoutMasterIdLst>
    <p:handoutMasterId r:id="rId42"/>
  </p:handoutMasterIdLst>
  <p:sldIdLst>
    <p:sldId id="886" r:id="rId4"/>
    <p:sldId id="916" r:id="rId5"/>
    <p:sldId id="901" r:id="rId6"/>
    <p:sldId id="460" r:id="rId7"/>
    <p:sldId id="392" r:id="rId8"/>
    <p:sldId id="985" r:id="rId9"/>
    <p:sldId id="984" r:id="rId10"/>
    <p:sldId id="271" r:id="rId11"/>
    <p:sldId id="986" r:id="rId12"/>
    <p:sldId id="272" r:id="rId13"/>
    <p:sldId id="987" r:id="rId14"/>
    <p:sldId id="273" r:id="rId15"/>
    <p:sldId id="274" r:id="rId16"/>
    <p:sldId id="876" r:id="rId17"/>
    <p:sldId id="258" r:id="rId18"/>
    <p:sldId id="301" r:id="rId19"/>
    <p:sldId id="891" r:id="rId20"/>
    <p:sldId id="309" r:id="rId21"/>
    <p:sldId id="308" r:id="rId22"/>
    <p:sldId id="307" r:id="rId23"/>
    <p:sldId id="306" r:id="rId24"/>
    <p:sldId id="305" r:id="rId25"/>
    <p:sldId id="304" r:id="rId26"/>
    <p:sldId id="303" r:id="rId27"/>
    <p:sldId id="302" r:id="rId28"/>
    <p:sldId id="898" r:id="rId29"/>
    <p:sldId id="994" r:id="rId30"/>
    <p:sldId id="993" r:id="rId31"/>
    <p:sldId id="1003" r:id="rId32"/>
    <p:sldId id="1004" r:id="rId33"/>
    <p:sldId id="1005" r:id="rId34"/>
    <p:sldId id="893" r:id="rId35"/>
    <p:sldId id="965" r:id="rId36"/>
    <p:sldId id="998" r:id="rId37"/>
    <p:sldId id="1000" r:id="rId38"/>
    <p:sldId id="887" r:id="rId39"/>
    <p:sldId id="1002"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78643" autoAdjust="0"/>
  </p:normalViewPr>
  <p:slideViewPr>
    <p:cSldViewPr>
      <p:cViewPr varScale="1">
        <p:scale>
          <a:sx n="70" d="100"/>
          <a:sy n="70" d="100"/>
        </p:scale>
        <p:origin x="1974" y="78"/>
      </p:cViewPr>
      <p:guideLst>
        <p:guide orient="horz" pos="2160"/>
        <p:guide pos="2880"/>
      </p:guideLst>
    </p:cSldViewPr>
  </p:slideViewPr>
  <p:outlineViewPr>
    <p:cViewPr>
      <p:scale>
        <a:sx n="33" d="100"/>
        <a:sy n="33" d="100"/>
      </p:scale>
      <p:origin x="0" y="63989"/>
    </p:cViewPr>
  </p:outlineViewPr>
  <p:notesTextViewPr>
    <p:cViewPr>
      <p:scale>
        <a:sx n="3" d="2"/>
        <a:sy n="3" d="2"/>
      </p:scale>
      <p:origin x="0" y="0"/>
    </p:cViewPr>
  </p:notesTextViewPr>
  <p:sorterViewPr>
    <p:cViewPr varScale="1">
      <p:scale>
        <a:sx n="100" d="100"/>
        <a:sy n="100" d="100"/>
      </p:scale>
      <p:origin x="0" y="-6883"/>
    </p:cViewPr>
  </p:sorterViewPr>
  <p:notesViewPr>
    <p:cSldViewPr>
      <p:cViewPr varScale="1">
        <p:scale>
          <a:sx n="58" d="100"/>
          <a:sy n="58" d="100"/>
        </p:scale>
        <p:origin x="3158"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heeler" userId="079700ec5acb66c3" providerId="LiveId" clId="{DE492AD6-E32A-44BB-91A2-79C752C0C619}"/>
    <pc:docChg chg="custSel delSld modSld">
      <pc:chgData name="John Wheeler" userId="079700ec5acb66c3" providerId="LiveId" clId="{DE492AD6-E32A-44BB-91A2-79C752C0C619}" dt="2022-04-28T18:12:19.818" v="140" actId="20577"/>
      <pc:docMkLst>
        <pc:docMk/>
      </pc:docMkLst>
      <pc:sldChg chg="del">
        <pc:chgData name="John Wheeler" userId="079700ec5acb66c3" providerId="LiveId" clId="{DE492AD6-E32A-44BB-91A2-79C752C0C619}" dt="2022-04-25T17:15:46.522" v="136" actId="2696"/>
        <pc:sldMkLst>
          <pc:docMk/>
          <pc:sldMk cId="0" sldId="279"/>
        </pc:sldMkLst>
      </pc:sldChg>
      <pc:sldChg chg="modSp mod">
        <pc:chgData name="John Wheeler" userId="079700ec5acb66c3" providerId="LiveId" clId="{DE492AD6-E32A-44BB-91A2-79C752C0C619}" dt="2022-04-25T17:14:56.827" v="134" actId="20577"/>
        <pc:sldMkLst>
          <pc:docMk/>
          <pc:sldMk cId="0" sldId="886"/>
        </pc:sldMkLst>
        <pc:spChg chg="mod">
          <ac:chgData name="John Wheeler" userId="079700ec5acb66c3" providerId="LiveId" clId="{DE492AD6-E32A-44BB-91A2-79C752C0C619}" dt="2022-04-25T17:14:56.827" v="134" actId="20577"/>
          <ac:spMkLst>
            <pc:docMk/>
            <pc:sldMk cId="0" sldId="886"/>
            <ac:spMk id="7" creationId="{7EFC8228-5DDC-4EF6-843D-AE4699DC9DC7}"/>
          </ac:spMkLst>
        </pc:spChg>
      </pc:sldChg>
      <pc:sldChg chg="del">
        <pc:chgData name="John Wheeler" userId="079700ec5acb66c3" providerId="LiveId" clId="{DE492AD6-E32A-44BB-91A2-79C752C0C619}" dt="2022-04-25T17:15:16.019" v="135" actId="2696"/>
        <pc:sldMkLst>
          <pc:docMk/>
          <pc:sldMk cId="481885476" sldId="992"/>
        </pc:sldMkLst>
      </pc:sldChg>
      <pc:sldChg chg="modSp mod">
        <pc:chgData name="John Wheeler" userId="079700ec5acb66c3" providerId="LiveId" clId="{DE492AD6-E32A-44BB-91A2-79C752C0C619}" dt="2022-04-28T18:12:19.818" v="140" actId="20577"/>
        <pc:sldMkLst>
          <pc:docMk/>
          <pc:sldMk cId="2574969151" sldId="1005"/>
        </pc:sldMkLst>
        <pc:spChg chg="mod">
          <ac:chgData name="John Wheeler" userId="079700ec5acb66c3" providerId="LiveId" clId="{DE492AD6-E32A-44BB-91A2-79C752C0C619}" dt="2022-04-28T18:12:19.818" v="140" actId="20577"/>
          <ac:spMkLst>
            <pc:docMk/>
            <pc:sldMk cId="2574969151" sldId="1005"/>
            <ac:spMk id="8" creationId="{AB6B4FF1-D2FB-4236-AA94-DA84DA8C02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3AA3BD-474E-4277-A640-AB71CE8673F9}"/>
              </a:ext>
            </a:extLst>
          </p:cNvPr>
          <p:cNvSpPr>
            <a:spLocks noGrp="1"/>
          </p:cNvSpPr>
          <p:nvPr>
            <p:ph type="hdr" sz="quarter"/>
          </p:nvPr>
        </p:nvSpPr>
        <p:spPr>
          <a:xfrm>
            <a:off x="0" y="1"/>
            <a:ext cx="3037840" cy="466418"/>
          </a:xfrm>
          <a:prstGeom prst="rect">
            <a:avLst/>
          </a:prstGeom>
        </p:spPr>
        <p:txBody>
          <a:bodyPr vert="horz" lIns="92603" tIns="46302" rIns="92603" bIns="46302" rtlCol="0"/>
          <a:lstStyle>
            <a:lvl1pPr algn="l">
              <a:defRPr sz="1300"/>
            </a:lvl1pPr>
          </a:lstStyle>
          <a:p>
            <a:endParaRPr lang="en-US" dirty="0"/>
          </a:p>
        </p:txBody>
      </p:sp>
      <p:sp>
        <p:nvSpPr>
          <p:cNvPr id="3" name="Date Placeholder 2">
            <a:extLst>
              <a:ext uri="{FF2B5EF4-FFF2-40B4-BE49-F238E27FC236}">
                <a16:creationId xmlns:a16="http://schemas.microsoft.com/office/drawing/2014/main" id="{A4D09AFE-CBE8-450D-9408-BA7E533B7E0C}"/>
              </a:ext>
            </a:extLst>
          </p:cNvPr>
          <p:cNvSpPr>
            <a:spLocks noGrp="1"/>
          </p:cNvSpPr>
          <p:nvPr>
            <p:ph type="dt" sz="quarter" idx="1"/>
          </p:nvPr>
        </p:nvSpPr>
        <p:spPr>
          <a:xfrm>
            <a:off x="3870325" y="0"/>
            <a:ext cx="3037840" cy="466418"/>
          </a:xfrm>
          <a:prstGeom prst="rect">
            <a:avLst/>
          </a:prstGeom>
        </p:spPr>
        <p:txBody>
          <a:bodyPr vert="horz" lIns="92603" tIns="46302" rIns="92603" bIns="46302" rtlCol="0"/>
          <a:lstStyle>
            <a:lvl1pPr algn="r">
              <a:defRPr sz="1300"/>
            </a:lvl1pPr>
          </a:lstStyle>
          <a:p>
            <a:r>
              <a:rPr lang="en-US" dirty="0"/>
              <a:t>RMTMA Ignite Session</a:t>
            </a:r>
          </a:p>
          <a:p>
            <a:r>
              <a:rPr lang="en-US" dirty="0"/>
              <a:t> January 19, 2022</a:t>
            </a:r>
          </a:p>
        </p:txBody>
      </p:sp>
      <p:sp>
        <p:nvSpPr>
          <p:cNvPr id="4" name="Footer Placeholder 3">
            <a:extLst>
              <a:ext uri="{FF2B5EF4-FFF2-40B4-BE49-F238E27FC236}">
                <a16:creationId xmlns:a16="http://schemas.microsoft.com/office/drawing/2014/main" id="{AA15B713-38FF-4E91-9648-44A6E19FE797}"/>
              </a:ext>
            </a:extLst>
          </p:cNvPr>
          <p:cNvSpPr>
            <a:spLocks noGrp="1"/>
          </p:cNvSpPr>
          <p:nvPr>
            <p:ph type="ftr" sz="quarter" idx="2"/>
          </p:nvPr>
        </p:nvSpPr>
        <p:spPr>
          <a:xfrm>
            <a:off x="0" y="8829983"/>
            <a:ext cx="3037840" cy="466418"/>
          </a:xfrm>
          <a:prstGeom prst="rect">
            <a:avLst/>
          </a:prstGeom>
        </p:spPr>
        <p:txBody>
          <a:bodyPr vert="horz" lIns="92603" tIns="46302" rIns="92603" bIns="46302" rtlCol="0" anchor="b"/>
          <a:lstStyle>
            <a:lvl1pPr algn="l">
              <a:defRPr sz="1300"/>
            </a:lvl1pPr>
          </a:lstStyle>
          <a:p>
            <a:r>
              <a:rPr lang="en-US"/>
              <a:t>(c) 2021 The Uniquely Abled Project</a:t>
            </a:r>
            <a:endParaRPr lang="en-US" dirty="0"/>
          </a:p>
        </p:txBody>
      </p:sp>
      <p:sp>
        <p:nvSpPr>
          <p:cNvPr id="5" name="Slide Number Placeholder 4">
            <a:extLst>
              <a:ext uri="{FF2B5EF4-FFF2-40B4-BE49-F238E27FC236}">
                <a16:creationId xmlns:a16="http://schemas.microsoft.com/office/drawing/2014/main" id="{031800D0-6E77-41D4-A5BC-CFBAE201F542}"/>
              </a:ext>
            </a:extLst>
          </p:cNvPr>
          <p:cNvSpPr>
            <a:spLocks noGrp="1"/>
          </p:cNvSpPr>
          <p:nvPr>
            <p:ph type="sldNum" sz="quarter" idx="3"/>
          </p:nvPr>
        </p:nvSpPr>
        <p:spPr>
          <a:xfrm>
            <a:off x="3970938" y="8829983"/>
            <a:ext cx="3037840" cy="466418"/>
          </a:xfrm>
          <a:prstGeom prst="rect">
            <a:avLst/>
          </a:prstGeom>
        </p:spPr>
        <p:txBody>
          <a:bodyPr vert="horz" lIns="92603" tIns="46302" rIns="92603" bIns="46302" rtlCol="0" anchor="b"/>
          <a:lstStyle>
            <a:lvl1pPr algn="r">
              <a:defRPr sz="1300"/>
            </a:lvl1pPr>
          </a:lstStyle>
          <a:p>
            <a:fld id="{696BA8C6-632F-4130-A783-410E99766314}" type="slidenum">
              <a:rPr lang="en-US" smtClean="0"/>
              <a:t>‹#›</a:t>
            </a:fld>
            <a:endParaRPr lang="en-US"/>
          </a:p>
        </p:txBody>
      </p:sp>
    </p:spTree>
    <p:extLst>
      <p:ext uri="{BB962C8B-B14F-4D97-AF65-F5344CB8AC3E}">
        <p14:creationId xmlns:p14="http://schemas.microsoft.com/office/powerpoint/2010/main" val="132449196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18"/>
          </a:xfrm>
          <a:prstGeom prst="rect">
            <a:avLst/>
          </a:prstGeom>
        </p:spPr>
        <p:txBody>
          <a:bodyPr vert="horz" lIns="92603" tIns="46302" rIns="92603" bIns="46302" rtlCol="0"/>
          <a:lstStyle>
            <a:lvl1pPr algn="l">
              <a:defRPr sz="1300"/>
            </a:lvl1pPr>
          </a:lstStyle>
          <a:p>
            <a:endParaRPr lang="en-US"/>
          </a:p>
        </p:txBody>
      </p:sp>
      <p:sp>
        <p:nvSpPr>
          <p:cNvPr id="3" name="Date Placeholder 2"/>
          <p:cNvSpPr>
            <a:spLocks noGrp="1"/>
          </p:cNvSpPr>
          <p:nvPr>
            <p:ph type="dt" idx="1"/>
          </p:nvPr>
        </p:nvSpPr>
        <p:spPr>
          <a:xfrm>
            <a:off x="3970938" y="3"/>
            <a:ext cx="3037840" cy="464818"/>
          </a:xfrm>
          <a:prstGeom prst="rect">
            <a:avLst/>
          </a:prstGeom>
        </p:spPr>
        <p:txBody>
          <a:bodyPr vert="horz" lIns="92603" tIns="46302" rIns="92603" bIns="46302" rtlCol="0"/>
          <a:lstStyle>
            <a:lvl1pPr algn="r">
              <a:defRPr sz="1300"/>
            </a:lvl1pPr>
          </a:lstStyle>
          <a:p>
            <a:r>
              <a:rPr lang="en-US"/>
              <a:t>RMTMA Ignite Session January 19, 2022</a:t>
            </a:r>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603" tIns="46302" rIns="92603" bIns="46302" rtlCol="0" anchor="ctr"/>
          <a:lstStyle/>
          <a:p>
            <a:endParaRPr lang="en-US"/>
          </a:p>
        </p:txBody>
      </p:sp>
      <p:sp>
        <p:nvSpPr>
          <p:cNvPr id="5" name="Notes Placeholder 4"/>
          <p:cNvSpPr>
            <a:spLocks noGrp="1"/>
          </p:cNvSpPr>
          <p:nvPr>
            <p:ph type="body" sz="quarter" idx="3"/>
          </p:nvPr>
        </p:nvSpPr>
        <p:spPr>
          <a:xfrm>
            <a:off x="701040" y="4415793"/>
            <a:ext cx="5608320" cy="4183378"/>
          </a:xfrm>
          <a:prstGeom prst="rect">
            <a:avLst/>
          </a:prstGeom>
        </p:spPr>
        <p:txBody>
          <a:bodyPr vert="horz" lIns="92603" tIns="46302" rIns="92603" bIns="463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18"/>
          </a:xfrm>
          <a:prstGeom prst="rect">
            <a:avLst/>
          </a:prstGeom>
        </p:spPr>
        <p:txBody>
          <a:bodyPr vert="horz" lIns="92603" tIns="46302" rIns="92603" bIns="46302" rtlCol="0" anchor="b"/>
          <a:lstStyle>
            <a:lvl1pPr algn="l">
              <a:defRPr sz="1300"/>
            </a:lvl1pPr>
          </a:lstStyle>
          <a:p>
            <a:r>
              <a:rPr lang="en-US"/>
              <a:t>(c) 2021 The Uniquely Abled Project</a:t>
            </a:r>
          </a:p>
        </p:txBody>
      </p:sp>
      <p:sp>
        <p:nvSpPr>
          <p:cNvPr id="7" name="Slide Number Placeholder 6"/>
          <p:cNvSpPr>
            <a:spLocks noGrp="1"/>
          </p:cNvSpPr>
          <p:nvPr>
            <p:ph type="sldNum" sz="quarter" idx="5"/>
          </p:nvPr>
        </p:nvSpPr>
        <p:spPr>
          <a:xfrm>
            <a:off x="3970938" y="8829968"/>
            <a:ext cx="3037840" cy="464818"/>
          </a:xfrm>
          <a:prstGeom prst="rect">
            <a:avLst/>
          </a:prstGeom>
        </p:spPr>
        <p:txBody>
          <a:bodyPr vert="horz" lIns="92603" tIns="46302" rIns="92603" bIns="46302" rtlCol="0" anchor="b"/>
          <a:lstStyle>
            <a:lvl1pPr algn="r">
              <a:defRPr sz="1300"/>
            </a:lvl1pPr>
          </a:lstStyle>
          <a:p>
            <a:fld id="{9A8AEEED-D941-4C97-B3EE-105F464AED42}" type="slidenum">
              <a:rPr lang="en-US" smtClean="0"/>
              <a:pPr/>
              <a:t>‹#›</a:t>
            </a:fld>
            <a:endParaRPr 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1</a:t>
            </a:fld>
            <a:endParaRPr lang="en-US"/>
          </a:p>
        </p:txBody>
      </p:sp>
      <p:sp>
        <p:nvSpPr>
          <p:cNvPr id="5" name="Date Placeholder 4">
            <a:extLst>
              <a:ext uri="{FF2B5EF4-FFF2-40B4-BE49-F238E27FC236}">
                <a16:creationId xmlns:a16="http://schemas.microsoft.com/office/drawing/2014/main" id="{2BD8A861-988F-46EC-B54F-545B992A7270}"/>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467E49-555E-41B9-A66A-7B244CC7BDBE}" type="slidenum">
              <a:rPr lang="en-US" smtClean="0"/>
              <a:pPr/>
              <a:t>10</a:t>
            </a:fld>
            <a:endParaRPr lang="en-US"/>
          </a:p>
        </p:txBody>
      </p:sp>
      <p:sp>
        <p:nvSpPr>
          <p:cNvPr id="5" name="Footer Placeholder 4">
            <a:extLst>
              <a:ext uri="{FF2B5EF4-FFF2-40B4-BE49-F238E27FC236}">
                <a16:creationId xmlns:a16="http://schemas.microsoft.com/office/drawing/2014/main" id="{061B7BDC-F5FB-448C-B586-E7E2E7217F44}"/>
              </a:ext>
            </a:extLst>
          </p:cNvPr>
          <p:cNvSpPr>
            <a:spLocks noGrp="1"/>
          </p:cNvSpPr>
          <p:nvPr>
            <p:ph type="ftr" sz="quarter" idx="4"/>
          </p:nvPr>
        </p:nvSpPr>
        <p:spPr/>
        <p:txBody>
          <a:bodyPr/>
          <a:lstStyle/>
          <a:p>
            <a:r>
              <a:rPr lang="en-US"/>
              <a:t>(c) 2021 The Uniquely Abled Project</a:t>
            </a:r>
          </a:p>
        </p:txBody>
      </p:sp>
      <p:sp>
        <p:nvSpPr>
          <p:cNvPr id="6" name="Date Placeholder 5">
            <a:extLst>
              <a:ext uri="{FF2B5EF4-FFF2-40B4-BE49-F238E27FC236}">
                <a16:creationId xmlns:a16="http://schemas.microsoft.com/office/drawing/2014/main" id="{16BE7B85-7A2B-4906-AB17-B2D647C9BA10}"/>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words that are lenses through which we see the world.  Another way of saying this is that the words we use literally create the world in which we operate.</a:t>
            </a:r>
          </a:p>
          <a:p>
            <a:endParaRPr lang="en-US" dirty="0"/>
          </a:p>
          <a:p>
            <a:r>
              <a:rPr lang="en-US" dirty="0"/>
              <a:t>These are also called “paradigms”</a:t>
            </a:r>
          </a:p>
          <a:p>
            <a:endParaRPr lang="en-US" dirty="0"/>
          </a:p>
          <a:p>
            <a:r>
              <a:rPr lang="en-US" dirty="0"/>
              <a:t>Rather than words that point what an individual can’t do, we use the term “uniquely abled individuals” to focus on what they can do uniquely well for a potential employer.</a:t>
            </a:r>
          </a:p>
          <a:p>
            <a:endParaRPr lang="en-US" dirty="0"/>
          </a:p>
        </p:txBody>
      </p:sp>
      <p:sp>
        <p:nvSpPr>
          <p:cNvPr id="4" name="Footer Placeholder 3"/>
          <p:cNvSpPr>
            <a:spLocks noGrp="1"/>
          </p:cNvSpPr>
          <p:nvPr>
            <p:ph type="ftr" sz="quarter" idx="4"/>
          </p:nvPr>
        </p:nvSpPr>
        <p:spPr/>
        <p:txBody>
          <a:bodyPr/>
          <a:lstStyle/>
          <a:p>
            <a:pPr defTabSz="881261">
              <a:defRPr/>
            </a:pPr>
            <a:r>
              <a:rPr lang="en-US">
                <a:solidFill>
                  <a:prstClr val="black"/>
                </a:solidFill>
                <a:latin typeface="Calibri"/>
              </a:rPr>
              <a:t>(c) 2021 The Uniquely Abled Project</a:t>
            </a:r>
          </a:p>
        </p:txBody>
      </p:sp>
      <p:sp>
        <p:nvSpPr>
          <p:cNvPr id="5" name="Slide Number Placeholder 4"/>
          <p:cNvSpPr>
            <a:spLocks noGrp="1"/>
          </p:cNvSpPr>
          <p:nvPr>
            <p:ph type="sldNum" sz="quarter" idx="5"/>
          </p:nvPr>
        </p:nvSpPr>
        <p:spPr/>
        <p:txBody>
          <a:bodyPr/>
          <a:lstStyle/>
          <a:p>
            <a:pPr defTabSz="881261">
              <a:defRPr/>
            </a:pPr>
            <a:fld id="{9A8AEEED-D941-4C97-B3EE-105F464AED42}" type="slidenum">
              <a:rPr lang="en-US">
                <a:solidFill>
                  <a:prstClr val="black"/>
                </a:solidFill>
                <a:latin typeface="Calibri"/>
              </a:rPr>
              <a:pPr defTabSz="881261">
                <a:defRPr/>
              </a:pPr>
              <a:t>11</a:t>
            </a:fld>
            <a:endParaRPr lang="en-US">
              <a:solidFill>
                <a:prstClr val="black"/>
              </a:solidFill>
              <a:latin typeface="Calibri"/>
            </a:endParaRPr>
          </a:p>
        </p:txBody>
      </p:sp>
      <p:sp>
        <p:nvSpPr>
          <p:cNvPr id="6" name="Date Placeholder 5">
            <a:extLst>
              <a:ext uri="{FF2B5EF4-FFF2-40B4-BE49-F238E27FC236}">
                <a16:creationId xmlns:a16="http://schemas.microsoft.com/office/drawing/2014/main" id="{A8229200-3C4E-48AD-B05F-D2C5865A09A0}"/>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40031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Blind – can’t see, all our focus on</a:t>
            </a:r>
            <a:r>
              <a:rPr lang="en-US" baseline="0" dirty="0"/>
              <a:t> the skill they don’t have</a:t>
            </a:r>
          </a:p>
          <a:p>
            <a:r>
              <a:rPr lang="en-US" baseline="0" dirty="0"/>
              <a:t>The extraordinary skills they do have: touch and hearing</a:t>
            </a:r>
          </a:p>
          <a:p>
            <a:endParaRPr lang="en-US"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12</a:t>
            </a:fld>
            <a:endParaRPr lang="en-US"/>
          </a:p>
        </p:txBody>
      </p:sp>
      <p:sp>
        <p:nvSpPr>
          <p:cNvPr id="5" name="Footer Placeholder 4">
            <a:extLst>
              <a:ext uri="{FF2B5EF4-FFF2-40B4-BE49-F238E27FC236}">
                <a16:creationId xmlns:a16="http://schemas.microsoft.com/office/drawing/2014/main" id="{80F48449-772E-4C46-9CFF-C168EAAA0401}"/>
              </a:ext>
            </a:extLst>
          </p:cNvPr>
          <p:cNvSpPr>
            <a:spLocks noGrp="1"/>
          </p:cNvSpPr>
          <p:nvPr>
            <p:ph type="ftr" sz="quarter" idx="4"/>
          </p:nvPr>
        </p:nvSpPr>
        <p:spPr/>
        <p:txBody>
          <a:bodyPr/>
          <a:lstStyle/>
          <a:p>
            <a:r>
              <a:rPr lang="en-US"/>
              <a:t>(c) 2021 The Uniquely Abled Project</a:t>
            </a:r>
          </a:p>
        </p:txBody>
      </p:sp>
      <p:sp>
        <p:nvSpPr>
          <p:cNvPr id="6" name="Date Placeholder 5">
            <a:extLst>
              <a:ext uri="{FF2B5EF4-FFF2-40B4-BE49-F238E27FC236}">
                <a16:creationId xmlns:a16="http://schemas.microsoft.com/office/drawing/2014/main" id="{5B7E6141-F371-4BDA-8032-F9937373154D}"/>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What jobs could use those extraordinary skills? – being a masseuse</a:t>
            </a:r>
          </a:p>
          <a:p>
            <a:endParaRPr lang="en-US"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13</a:t>
            </a:fld>
            <a:endParaRPr lang="en-US"/>
          </a:p>
        </p:txBody>
      </p:sp>
      <p:sp>
        <p:nvSpPr>
          <p:cNvPr id="5" name="Footer Placeholder 4">
            <a:extLst>
              <a:ext uri="{FF2B5EF4-FFF2-40B4-BE49-F238E27FC236}">
                <a16:creationId xmlns:a16="http://schemas.microsoft.com/office/drawing/2014/main" id="{D511E712-38C6-43D3-83FC-B5F9E076FD40}"/>
              </a:ext>
            </a:extLst>
          </p:cNvPr>
          <p:cNvSpPr>
            <a:spLocks noGrp="1"/>
          </p:cNvSpPr>
          <p:nvPr>
            <p:ph type="ftr" sz="quarter" idx="4"/>
          </p:nvPr>
        </p:nvSpPr>
        <p:spPr/>
        <p:txBody>
          <a:bodyPr/>
          <a:lstStyle/>
          <a:p>
            <a:r>
              <a:rPr lang="en-US"/>
              <a:t>(c) 2021 The Uniquely Abled Project</a:t>
            </a:r>
          </a:p>
        </p:txBody>
      </p:sp>
      <p:sp>
        <p:nvSpPr>
          <p:cNvPr id="6" name="Date Placeholder 5">
            <a:extLst>
              <a:ext uri="{FF2B5EF4-FFF2-40B4-BE49-F238E27FC236}">
                <a16:creationId xmlns:a16="http://schemas.microsoft.com/office/drawing/2014/main" id="{9794FEC4-8F9E-4CC1-BA92-CB56D352277D}"/>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focused on jobs in B2B companies (uniquely abled individuals frequently placed in retail)</a:t>
            </a:r>
          </a:p>
          <a:p>
            <a:endParaRPr lang="en-US" dirty="0"/>
          </a:p>
          <a:p>
            <a:r>
              <a:rPr lang="en-US" dirty="0"/>
              <a:t>When integrate uniquely abled into regular workforce, the productivity and morale of the entire plant goes up.</a:t>
            </a:r>
          </a:p>
          <a:p>
            <a:endParaRPr lang="en-US"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14</a:t>
            </a:fld>
            <a:endParaRPr lang="en-US"/>
          </a:p>
        </p:txBody>
      </p:sp>
      <p:sp>
        <p:nvSpPr>
          <p:cNvPr id="5" name="Footer Placeholder 4">
            <a:extLst>
              <a:ext uri="{FF2B5EF4-FFF2-40B4-BE49-F238E27FC236}">
                <a16:creationId xmlns:a16="http://schemas.microsoft.com/office/drawing/2014/main" id="{E6BC5533-44E8-4890-AE96-B66AF30ECF44}"/>
              </a:ext>
            </a:extLst>
          </p:cNvPr>
          <p:cNvSpPr>
            <a:spLocks noGrp="1"/>
          </p:cNvSpPr>
          <p:nvPr>
            <p:ph type="ftr" sz="quarter" idx="4"/>
          </p:nvPr>
        </p:nvSpPr>
        <p:spPr/>
        <p:txBody>
          <a:bodyPr/>
          <a:lstStyle/>
          <a:p>
            <a:r>
              <a:rPr lang="en-US"/>
              <a:t>(c) 2021 The Uniquely Abled Project</a:t>
            </a:r>
          </a:p>
        </p:txBody>
      </p:sp>
      <p:sp>
        <p:nvSpPr>
          <p:cNvPr id="6" name="Date Placeholder 5">
            <a:extLst>
              <a:ext uri="{FF2B5EF4-FFF2-40B4-BE49-F238E27FC236}">
                <a16:creationId xmlns:a16="http://schemas.microsoft.com/office/drawing/2014/main" id="{74C596C0-58B1-458D-8778-9B5A87696A1C}"/>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612A1-3B94-45D8-B77F-B513F6B2D9BA}" type="slidenum">
              <a:rPr lang="en-US" smtClean="0"/>
              <a:t>15</a:t>
            </a:fld>
            <a:endParaRPr lang="en-US"/>
          </a:p>
        </p:txBody>
      </p:sp>
      <p:sp>
        <p:nvSpPr>
          <p:cNvPr id="5" name="Date Placeholder 4">
            <a:extLst>
              <a:ext uri="{FF2B5EF4-FFF2-40B4-BE49-F238E27FC236}">
                <a16:creationId xmlns:a16="http://schemas.microsoft.com/office/drawing/2014/main" id="{9C8BECC2-3107-40A3-AA5B-EB5DD4D82AD4}"/>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17076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Critical components</a:t>
            </a:r>
            <a:r>
              <a:rPr lang="en-US" baseline="0" dirty="0"/>
              <a:t> needed for a successful program.</a:t>
            </a:r>
          </a:p>
          <a:p>
            <a:endParaRPr lang="en-US" baseline="0" dirty="0"/>
          </a:p>
          <a:p>
            <a:r>
              <a:rPr lang="en-US" baseline="0" dirty="0"/>
              <a:t>This also gives you a sense of what the 16-week program includes.</a:t>
            </a:r>
          </a:p>
          <a:p>
            <a:endParaRPr lang="en-US" baseline="0" dirty="0"/>
          </a:p>
          <a:p>
            <a:r>
              <a:rPr lang="en-US" baseline="0" dirty="0"/>
              <a:t>First is matching the students’ unique abilities to the selected job on which there will be training and job placement.</a:t>
            </a:r>
          </a:p>
          <a:p>
            <a:endParaRPr lang="en-US" baseline="0"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16</a:t>
            </a:fld>
            <a:endParaRPr lang="en-US"/>
          </a:p>
        </p:txBody>
      </p:sp>
      <p:sp>
        <p:nvSpPr>
          <p:cNvPr id="5" name="Date Placeholder 4">
            <a:extLst>
              <a:ext uri="{FF2B5EF4-FFF2-40B4-BE49-F238E27FC236}">
                <a16:creationId xmlns:a16="http://schemas.microsoft.com/office/drawing/2014/main" id="{30FB60A4-1424-4D6E-BBF3-AB8961F4AC01}"/>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 2021 The Uniquely Abled Project</a:t>
            </a:r>
          </a:p>
        </p:txBody>
      </p:sp>
      <p:sp>
        <p:nvSpPr>
          <p:cNvPr id="5" name="Slide Number Placeholder 4"/>
          <p:cNvSpPr>
            <a:spLocks noGrp="1"/>
          </p:cNvSpPr>
          <p:nvPr>
            <p:ph type="sldNum" sz="quarter" idx="5"/>
          </p:nvPr>
        </p:nvSpPr>
        <p:spPr/>
        <p:txBody>
          <a:bodyPr/>
          <a:lstStyle/>
          <a:p>
            <a:fld id="{9A8AEEED-D941-4C97-B3EE-105F464AED42}" type="slidenum">
              <a:rPr lang="en-US" smtClean="0"/>
              <a:pPr/>
              <a:t>17</a:t>
            </a:fld>
            <a:endParaRPr lang="en-US"/>
          </a:p>
        </p:txBody>
      </p:sp>
      <p:sp>
        <p:nvSpPr>
          <p:cNvPr id="6" name="Date Placeholder 5">
            <a:extLst>
              <a:ext uri="{FF2B5EF4-FFF2-40B4-BE49-F238E27FC236}">
                <a16:creationId xmlns:a16="http://schemas.microsoft.com/office/drawing/2014/main" id="{DE4E8DBF-7F19-46A5-A9FA-A50B3EBC331A}"/>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71442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UAA is free.</a:t>
            </a:r>
          </a:p>
        </p:txBody>
      </p:sp>
      <p:sp>
        <p:nvSpPr>
          <p:cNvPr id="4" name="Slide Number Placeholder 3"/>
          <p:cNvSpPr>
            <a:spLocks noGrp="1"/>
          </p:cNvSpPr>
          <p:nvPr>
            <p:ph type="sldNum" sz="quarter" idx="10"/>
          </p:nvPr>
        </p:nvSpPr>
        <p:spPr/>
        <p:txBody>
          <a:bodyPr/>
          <a:lstStyle/>
          <a:p>
            <a:fld id="{F4467E49-555E-41B9-A66A-7B244CC7BDBE}" type="slidenum">
              <a:rPr lang="en-US" smtClean="0"/>
              <a:pPr/>
              <a:t>18</a:t>
            </a:fld>
            <a:endParaRPr lang="en-US"/>
          </a:p>
        </p:txBody>
      </p:sp>
      <p:sp>
        <p:nvSpPr>
          <p:cNvPr id="5" name="Date Placeholder 4">
            <a:extLst>
              <a:ext uri="{FF2B5EF4-FFF2-40B4-BE49-F238E27FC236}">
                <a16:creationId xmlns:a16="http://schemas.microsoft.com/office/drawing/2014/main" id="{4EB1A35B-AEFE-4304-A26B-0DEE761A4504}"/>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skills of running a CNC machine</a:t>
            </a:r>
          </a:p>
        </p:txBody>
      </p:sp>
      <p:sp>
        <p:nvSpPr>
          <p:cNvPr id="4" name="Slide Number Placeholder 3"/>
          <p:cNvSpPr>
            <a:spLocks noGrp="1"/>
          </p:cNvSpPr>
          <p:nvPr>
            <p:ph type="sldNum" sz="quarter" idx="10"/>
          </p:nvPr>
        </p:nvSpPr>
        <p:spPr/>
        <p:txBody>
          <a:bodyPr/>
          <a:lstStyle/>
          <a:p>
            <a:fld id="{F4467E49-555E-41B9-A66A-7B244CC7BDBE}" type="slidenum">
              <a:rPr lang="en-US" smtClean="0"/>
              <a:pPr/>
              <a:t>19</a:t>
            </a:fld>
            <a:endParaRPr lang="en-US"/>
          </a:p>
        </p:txBody>
      </p:sp>
      <p:sp>
        <p:nvSpPr>
          <p:cNvPr id="5" name="Date Placeholder 4">
            <a:extLst>
              <a:ext uri="{FF2B5EF4-FFF2-40B4-BE49-F238E27FC236}">
                <a16:creationId xmlns:a16="http://schemas.microsoft.com/office/drawing/2014/main" id="{8153166A-0115-4DBA-90D6-94FA0896A3BB}"/>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6">
              <a:defRPr/>
            </a:pPr>
            <a:fld id="{F4467E49-555E-41B9-A66A-7B244CC7BDBE}" type="slidenum">
              <a:rPr lang="en-US">
                <a:solidFill>
                  <a:prstClr val="black"/>
                </a:solidFill>
                <a:latin typeface="Calibri"/>
              </a:rPr>
              <a:pPr defTabSz="914266">
                <a:defRPr/>
              </a:pPr>
              <a:t>2</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C963C8BB-AD3D-4160-AC42-852103202D55}"/>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will have a video ready later this year for UAA instructors.</a:t>
            </a:r>
          </a:p>
        </p:txBody>
      </p:sp>
      <p:sp>
        <p:nvSpPr>
          <p:cNvPr id="4" name="Slide Number Placeholder 3"/>
          <p:cNvSpPr>
            <a:spLocks noGrp="1"/>
          </p:cNvSpPr>
          <p:nvPr>
            <p:ph type="sldNum" sz="quarter" idx="10"/>
          </p:nvPr>
        </p:nvSpPr>
        <p:spPr/>
        <p:txBody>
          <a:bodyPr/>
          <a:lstStyle/>
          <a:p>
            <a:fld id="{F4467E49-555E-41B9-A66A-7B244CC7BDBE}" type="slidenum">
              <a:rPr lang="en-US" smtClean="0"/>
              <a:pPr/>
              <a:t>20</a:t>
            </a:fld>
            <a:endParaRPr lang="en-US"/>
          </a:p>
        </p:txBody>
      </p:sp>
      <p:sp>
        <p:nvSpPr>
          <p:cNvPr id="5" name="Date Placeholder 4">
            <a:extLst>
              <a:ext uri="{FF2B5EF4-FFF2-40B4-BE49-F238E27FC236}">
                <a16:creationId xmlns:a16="http://schemas.microsoft.com/office/drawing/2014/main" id="{ABEDC523-5F75-4C98-9142-2CECF1A3AF98}"/>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Will have a curriculum and video for soft skills instructors later this year.</a:t>
            </a:r>
          </a:p>
        </p:txBody>
      </p:sp>
      <p:sp>
        <p:nvSpPr>
          <p:cNvPr id="4" name="Slide Number Placeholder 3"/>
          <p:cNvSpPr>
            <a:spLocks noGrp="1"/>
          </p:cNvSpPr>
          <p:nvPr>
            <p:ph type="sldNum" sz="quarter" idx="10"/>
          </p:nvPr>
        </p:nvSpPr>
        <p:spPr/>
        <p:txBody>
          <a:bodyPr/>
          <a:lstStyle/>
          <a:p>
            <a:fld id="{F4467E49-555E-41B9-A66A-7B244CC7BDBE}" type="slidenum">
              <a:rPr lang="en-US" smtClean="0"/>
              <a:pPr/>
              <a:t>21</a:t>
            </a:fld>
            <a:endParaRPr lang="en-US"/>
          </a:p>
        </p:txBody>
      </p:sp>
      <p:sp>
        <p:nvSpPr>
          <p:cNvPr id="5" name="Date Placeholder 4">
            <a:extLst>
              <a:ext uri="{FF2B5EF4-FFF2-40B4-BE49-F238E27FC236}">
                <a16:creationId xmlns:a16="http://schemas.microsoft.com/office/drawing/2014/main" id="{9A634134-9A3D-492F-8954-4F59F5EEDEAE}"/>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where the Job Developer Workshop can really help job developers.</a:t>
            </a:r>
          </a:p>
        </p:txBody>
      </p:sp>
      <p:sp>
        <p:nvSpPr>
          <p:cNvPr id="4" name="Slide Number Placeholder 3"/>
          <p:cNvSpPr>
            <a:spLocks noGrp="1"/>
          </p:cNvSpPr>
          <p:nvPr>
            <p:ph type="sldNum" sz="quarter" idx="10"/>
          </p:nvPr>
        </p:nvSpPr>
        <p:spPr/>
        <p:txBody>
          <a:bodyPr/>
          <a:lstStyle/>
          <a:p>
            <a:fld id="{F4467E49-555E-41B9-A66A-7B244CC7BDBE}" type="slidenum">
              <a:rPr lang="en-US" smtClean="0"/>
              <a:pPr/>
              <a:t>22</a:t>
            </a:fld>
            <a:endParaRPr lang="en-US"/>
          </a:p>
        </p:txBody>
      </p:sp>
      <p:sp>
        <p:nvSpPr>
          <p:cNvPr id="5" name="Date Placeholder 4">
            <a:extLst>
              <a:ext uri="{FF2B5EF4-FFF2-40B4-BE49-F238E27FC236}">
                <a16:creationId xmlns:a16="http://schemas.microsoft.com/office/drawing/2014/main" id="{2CAD757B-3ABC-48AA-B322-BB37F8E540F0}"/>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Typically uniquely abled individuals fail typical</a:t>
            </a:r>
            <a:r>
              <a:rPr lang="en-US" baseline="0" dirty="0"/>
              <a:t> selection process, e.g., HR interviews.  HR folks misjudge the behavior, e.g., not looking in their eyes as indicator of lying.  Multiple people at one time are likely to shut them down.</a:t>
            </a:r>
          </a:p>
          <a:p>
            <a:endParaRPr lang="en-US" baseline="0" dirty="0"/>
          </a:p>
          <a:p>
            <a:r>
              <a:rPr lang="en-US" baseline="0" dirty="0"/>
              <a:t>This is NOT the way to select a candidate.</a:t>
            </a:r>
            <a:endParaRPr lang="en-US"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23</a:t>
            </a:fld>
            <a:endParaRPr lang="en-US"/>
          </a:p>
        </p:txBody>
      </p:sp>
      <p:sp>
        <p:nvSpPr>
          <p:cNvPr id="5" name="Date Placeholder 4">
            <a:extLst>
              <a:ext uri="{FF2B5EF4-FFF2-40B4-BE49-F238E27FC236}">
                <a16:creationId xmlns:a16="http://schemas.microsoft.com/office/drawing/2014/main" id="{80B0CABD-4979-411D-999A-9126C5A3F260}"/>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Later this year will have a video for managers of UAA graduates.</a:t>
            </a:r>
          </a:p>
        </p:txBody>
      </p:sp>
      <p:sp>
        <p:nvSpPr>
          <p:cNvPr id="4" name="Slide Number Placeholder 3"/>
          <p:cNvSpPr>
            <a:spLocks noGrp="1"/>
          </p:cNvSpPr>
          <p:nvPr>
            <p:ph type="sldNum" sz="quarter" idx="10"/>
          </p:nvPr>
        </p:nvSpPr>
        <p:spPr/>
        <p:txBody>
          <a:bodyPr/>
          <a:lstStyle/>
          <a:p>
            <a:fld id="{F4467E49-555E-41B9-A66A-7B244CC7BDBE}" type="slidenum">
              <a:rPr lang="en-US" smtClean="0"/>
              <a:pPr/>
              <a:t>24</a:t>
            </a:fld>
            <a:endParaRPr lang="en-US"/>
          </a:p>
        </p:txBody>
      </p:sp>
      <p:sp>
        <p:nvSpPr>
          <p:cNvPr id="5" name="Date Placeholder 4">
            <a:extLst>
              <a:ext uri="{FF2B5EF4-FFF2-40B4-BE49-F238E27FC236}">
                <a16:creationId xmlns:a16="http://schemas.microsoft.com/office/drawing/2014/main" id="{8207669E-ADE4-47C2-A18B-A0A76EB1DE6F}"/>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25</a:t>
            </a:fld>
            <a:endParaRPr lang="en-US"/>
          </a:p>
        </p:txBody>
      </p:sp>
      <p:sp>
        <p:nvSpPr>
          <p:cNvPr id="5" name="Date Placeholder 4">
            <a:extLst>
              <a:ext uri="{FF2B5EF4-FFF2-40B4-BE49-F238E27FC236}">
                <a16:creationId xmlns:a16="http://schemas.microsoft.com/office/drawing/2014/main" id="{146A6C7A-57C1-4595-B872-9F2721192C48}"/>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functions offered by at least one organization, but they don’t collaborate. </a:t>
            </a:r>
          </a:p>
        </p:txBody>
      </p:sp>
      <p:sp>
        <p:nvSpPr>
          <p:cNvPr id="4" name="Footer Placeholder 3"/>
          <p:cNvSpPr>
            <a:spLocks noGrp="1"/>
          </p:cNvSpPr>
          <p:nvPr>
            <p:ph type="ftr" sz="quarter" idx="4"/>
          </p:nvPr>
        </p:nvSpPr>
        <p:spPr/>
        <p:txBody>
          <a:bodyPr/>
          <a:lstStyle/>
          <a:p>
            <a:r>
              <a:rPr lang="en-US"/>
              <a:t>(c) 2021 The Uniquely Abled Project</a:t>
            </a:r>
          </a:p>
        </p:txBody>
      </p:sp>
      <p:sp>
        <p:nvSpPr>
          <p:cNvPr id="5" name="Slide Number Placeholder 4"/>
          <p:cNvSpPr>
            <a:spLocks noGrp="1"/>
          </p:cNvSpPr>
          <p:nvPr>
            <p:ph type="sldNum" sz="quarter" idx="5"/>
          </p:nvPr>
        </p:nvSpPr>
        <p:spPr/>
        <p:txBody>
          <a:bodyPr/>
          <a:lstStyle/>
          <a:p>
            <a:fld id="{9A8AEEED-D941-4C97-B3EE-105F464AED42}" type="slidenum">
              <a:rPr lang="en-US" smtClean="0"/>
              <a:pPr/>
              <a:t>26</a:t>
            </a:fld>
            <a:endParaRPr lang="en-US"/>
          </a:p>
        </p:txBody>
      </p:sp>
      <p:sp>
        <p:nvSpPr>
          <p:cNvPr id="6" name="Date Placeholder 5">
            <a:extLst>
              <a:ext uri="{FF2B5EF4-FFF2-40B4-BE49-F238E27FC236}">
                <a16:creationId xmlns:a16="http://schemas.microsoft.com/office/drawing/2014/main" id="{9B22FDCB-DD89-4E0E-82C8-CB80862DD7FB}"/>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504143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49250"/>
            <a:ext cx="4114800" cy="3086100"/>
          </a:xfrm>
        </p:spPr>
      </p:sp>
      <p:sp>
        <p:nvSpPr>
          <p:cNvPr id="3" name="Notes Placeholder 2"/>
          <p:cNvSpPr>
            <a:spLocks noGrp="1"/>
          </p:cNvSpPr>
          <p:nvPr>
            <p:ph type="body" idx="1"/>
          </p:nvPr>
        </p:nvSpPr>
        <p:spPr>
          <a:xfrm>
            <a:off x="685800" y="3523218"/>
            <a:ext cx="5486400" cy="5161996"/>
          </a:xfrm>
        </p:spPr>
        <p:txBody>
          <a:bodyPr/>
          <a:lstStyle/>
          <a:p>
            <a:pPr marL="82272" defTabSz="914132">
              <a:spcBef>
                <a:spcPts val="600"/>
              </a:spcBef>
              <a:buClr>
                <a:srgbClr val="3891A7"/>
              </a:buClr>
              <a:buSzPct val="80000"/>
              <a:defRPr/>
            </a:pPr>
            <a:r>
              <a:rPr lang="en-US" sz="1300" dirty="0">
                <a:solidFill>
                  <a:prstClr val="black"/>
                </a:solidFill>
                <a:latin typeface="Gill Sans MT"/>
              </a:rPr>
              <a:t>So the first diagnosis-job match we picked for Uniquely Abled Academies has been level 1 autism and being a CNC machinist.</a:t>
            </a:r>
          </a:p>
          <a:p>
            <a:pPr marL="82272" defTabSz="914132">
              <a:spcBef>
                <a:spcPts val="600"/>
              </a:spcBef>
              <a:buClr>
                <a:srgbClr val="3891A7"/>
              </a:buClr>
              <a:buSzPct val="80000"/>
              <a:defRPr/>
            </a:pPr>
            <a:endParaRPr lang="en-US" sz="1300" dirty="0">
              <a:solidFill>
                <a:prstClr val="black"/>
              </a:solidFill>
              <a:latin typeface="Gill Sans MT"/>
            </a:endParaRPr>
          </a:p>
          <a:p>
            <a:pPr marL="82272" defTabSz="914132">
              <a:spcBef>
                <a:spcPts val="600"/>
              </a:spcBef>
              <a:buClr>
                <a:srgbClr val="3891A7"/>
              </a:buClr>
              <a:buSzPct val="80000"/>
              <a:defRPr/>
            </a:pPr>
            <a:r>
              <a:rPr lang="en-US" sz="1300" dirty="0">
                <a:solidFill>
                  <a:prstClr val="black"/>
                </a:solidFill>
                <a:latin typeface="Gill Sans MT"/>
              </a:rPr>
              <a:t>Our first UAA cohort graduated in August 2016 with a resulting almost 100% placement rate.  To date have been 80 graduates, 10 are currently in training, and at least 15 UAAs will have been opened by Summer 2022. </a:t>
            </a:r>
          </a:p>
          <a:p>
            <a:pPr marL="82272" defTabSz="914132">
              <a:spcBef>
                <a:spcPts val="600"/>
              </a:spcBef>
              <a:buClr>
                <a:srgbClr val="3891A7"/>
              </a:buClr>
              <a:buSzPct val="80000"/>
              <a:defRPr/>
            </a:pPr>
            <a:endParaRPr lang="en-US" sz="1300" dirty="0">
              <a:solidFill>
                <a:prstClr val="black"/>
              </a:solidFill>
              <a:latin typeface="Gill Sans MT"/>
            </a:endParaRPr>
          </a:p>
          <a:p>
            <a:pPr marL="82272" defTabSz="914132">
              <a:spcBef>
                <a:spcPts val="600"/>
              </a:spcBef>
              <a:buClr>
                <a:srgbClr val="3891A7"/>
              </a:buClr>
              <a:buSzPct val="80000"/>
              <a:defRPr/>
            </a:pPr>
            <a:r>
              <a:rPr lang="en-US" sz="1300" dirty="0">
                <a:solidFill>
                  <a:prstClr val="black"/>
                </a:solidFill>
                <a:latin typeface="Gill Sans MT"/>
              </a:rPr>
              <a:t>Everyone, including the Host School, receives their normal fee.  Most funding comes from state agencies (or federal funding related to helping people with employment challenges to get a career job).  There are few appropriate training facilities, so the funding agencies typically love UAAs.  We help the agencies be successful..</a:t>
            </a:r>
          </a:p>
          <a:p>
            <a:pPr marL="365653" indent="-283382" defTabSz="914132">
              <a:spcBef>
                <a:spcPts val="600"/>
              </a:spcBef>
              <a:buClr>
                <a:srgbClr val="3891A7"/>
              </a:buClr>
              <a:buSzPct val="80000"/>
              <a:buFont typeface="Wingdings 2"/>
              <a:buChar char=""/>
              <a:defRPr/>
            </a:pPr>
            <a:endParaRPr lang="en-US" sz="1300" dirty="0">
              <a:solidFill>
                <a:prstClr val="black"/>
              </a:solidFill>
              <a:latin typeface="Gill Sans MT"/>
            </a:endParaRPr>
          </a:p>
          <a:p>
            <a:pPr marL="82272" defTabSz="914132">
              <a:spcBef>
                <a:spcPts val="600"/>
              </a:spcBef>
              <a:buClr>
                <a:srgbClr val="3891A7"/>
              </a:buClr>
              <a:buSzPct val="80000"/>
              <a:defRPr/>
            </a:pPr>
            <a:r>
              <a:rPr lang="en-US" sz="1300" dirty="0">
                <a:solidFill>
                  <a:prstClr val="black"/>
                </a:solidFill>
                <a:latin typeface="Gill Sans MT"/>
              </a:rPr>
              <a:t>The UAP provides consulting services to those who want to get a UAA started and to the partnership of organizations committed to establishing a UAA, including a dedicated UAA Consultant.  Also there is extensive documentation provided.</a:t>
            </a:r>
          </a:p>
          <a:p>
            <a:pPr marL="82272" defTabSz="914132">
              <a:spcBef>
                <a:spcPts val="600"/>
              </a:spcBef>
              <a:buClr>
                <a:srgbClr val="3891A7"/>
              </a:buClr>
              <a:buSzPct val="80000"/>
              <a:defRPr/>
            </a:pPr>
            <a:endParaRPr lang="en-US" sz="1300" dirty="0">
              <a:solidFill>
                <a:prstClr val="black"/>
              </a:solidFill>
              <a:latin typeface="Gill Sans MT"/>
            </a:endParaRPr>
          </a:p>
          <a:p>
            <a:endParaRPr lang="en-US" sz="1300" dirty="0"/>
          </a:p>
        </p:txBody>
      </p:sp>
      <p:sp>
        <p:nvSpPr>
          <p:cNvPr id="4" name="Slide Number Placeholder 3"/>
          <p:cNvSpPr>
            <a:spLocks noGrp="1"/>
          </p:cNvSpPr>
          <p:nvPr>
            <p:ph type="sldNum" sz="quarter" idx="5"/>
          </p:nvPr>
        </p:nvSpPr>
        <p:spPr/>
        <p:txBody>
          <a:bodyPr/>
          <a:lstStyle/>
          <a:p>
            <a:pPr defTabSz="914266">
              <a:defRPr/>
            </a:pPr>
            <a:fld id="{425612A1-3B94-45D8-B77F-B513F6B2D9BA}" type="slidenum">
              <a:rPr lang="en-US">
                <a:solidFill>
                  <a:prstClr val="black"/>
                </a:solidFill>
                <a:latin typeface="Calibri"/>
              </a:rPr>
              <a:pPr defTabSz="914266">
                <a:defRPr/>
              </a:pPr>
              <a:t>27</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9EF2CD73-C0FE-49A1-9074-4FC6E8D54F58}"/>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1127615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Uniquely Abled Academies are being established across the US</a:t>
            </a:r>
          </a:p>
          <a:p>
            <a:r>
              <a:rPr lang="en-US" dirty="0"/>
              <a:t>The UAP provides consulting services.</a:t>
            </a:r>
          </a:p>
          <a:p>
            <a:r>
              <a:rPr lang="en-US" dirty="0"/>
              <a:t>Anyone can be the “seed” that helps establish a UAA.</a:t>
            </a:r>
          </a:p>
          <a:p>
            <a:r>
              <a:rPr lang="en-US" dirty="0"/>
              <a:t>Here are the sites having opened or are planned to open by Summer 2022.</a:t>
            </a:r>
          </a:p>
          <a:p>
            <a:endParaRPr lang="en-US" dirty="0"/>
          </a:p>
          <a:p>
            <a:r>
              <a:rPr lang="en-US" dirty="0"/>
              <a:t>More information, including status and contact information, is available on the UAP website under the “Hire for a Job” tab.</a:t>
            </a:r>
          </a:p>
          <a:p>
            <a:endParaRPr lang="en-US" dirty="0"/>
          </a:p>
          <a:p>
            <a:r>
              <a:rPr lang="en-US" dirty="0"/>
              <a:t>If you would like to get involved with Cherry Creek …….</a:t>
            </a:r>
          </a:p>
          <a:p>
            <a:r>
              <a:rPr lang="en-US" dirty="0"/>
              <a:t>If you would like to help to get a UAA established elsewhere…..</a:t>
            </a:r>
          </a:p>
          <a:p>
            <a:endParaRPr lang="en-US" dirty="0"/>
          </a:p>
          <a:p>
            <a:r>
              <a:rPr lang="en-US" dirty="0"/>
              <a:t>There are many conversations taking place with locations not listed.</a:t>
            </a:r>
          </a:p>
          <a:p>
            <a:endParaRPr lang="en-US" dirty="0"/>
          </a:p>
          <a:p>
            <a:r>
              <a:rPr lang="en-US" dirty="0"/>
              <a:t>If your city is not listed here and you’d like a UAA in your area, contact me.</a:t>
            </a:r>
          </a:p>
        </p:txBody>
      </p:sp>
      <p:sp>
        <p:nvSpPr>
          <p:cNvPr id="4" name="Footer Placeholder 3"/>
          <p:cNvSpPr>
            <a:spLocks noGrp="1"/>
          </p:cNvSpPr>
          <p:nvPr>
            <p:ph type="ftr" sz="quarter" idx="4"/>
          </p:nvPr>
        </p:nvSpPr>
        <p:spPr/>
        <p:txBody>
          <a:bodyPr/>
          <a:lstStyle/>
          <a:p>
            <a:pPr defTabSz="914266">
              <a:defRPr/>
            </a:pPr>
            <a:r>
              <a:rPr lang="en-US">
                <a:solidFill>
                  <a:prstClr val="black"/>
                </a:solidFill>
                <a:latin typeface="Calibri"/>
              </a:rPr>
              <a:t>(c) 2021 The Uniquely Abled Project</a:t>
            </a:r>
          </a:p>
        </p:txBody>
      </p:sp>
      <p:sp>
        <p:nvSpPr>
          <p:cNvPr id="5" name="Slide Number Placeholder 4"/>
          <p:cNvSpPr>
            <a:spLocks noGrp="1"/>
          </p:cNvSpPr>
          <p:nvPr>
            <p:ph type="sldNum" sz="quarter" idx="5"/>
          </p:nvPr>
        </p:nvSpPr>
        <p:spPr/>
        <p:txBody>
          <a:bodyPr/>
          <a:lstStyle/>
          <a:p>
            <a:pPr defTabSz="914266">
              <a:defRPr/>
            </a:pPr>
            <a:fld id="{9A8AEEED-D941-4C97-B3EE-105F464AED42}" type="slidenum">
              <a:rPr lang="en-US">
                <a:solidFill>
                  <a:prstClr val="black"/>
                </a:solidFill>
                <a:latin typeface="Calibri"/>
              </a:rPr>
              <a:pPr defTabSz="914266">
                <a:defRPr/>
              </a:pPr>
              <a:t>28</a:t>
            </a:fld>
            <a:endParaRPr lang="en-US">
              <a:solidFill>
                <a:prstClr val="black"/>
              </a:solidFill>
              <a:latin typeface="Calibri"/>
            </a:endParaRPr>
          </a:p>
        </p:txBody>
      </p:sp>
      <p:sp>
        <p:nvSpPr>
          <p:cNvPr id="6" name="Date Placeholder 5">
            <a:extLst>
              <a:ext uri="{FF2B5EF4-FFF2-40B4-BE49-F238E27FC236}">
                <a16:creationId xmlns:a16="http://schemas.microsoft.com/office/drawing/2014/main" id="{7C8DA7D9-85D4-4315-97C1-666B580CF864}"/>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982405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 2021 The Uniquely Abled Project</a:t>
            </a:r>
          </a:p>
        </p:txBody>
      </p:sp>
      <p:sp>
        <p:nvSpPr>
          <p:cNvPr id="5" name="Slide Number Placeholder 4"/>
          <p:cNvSpPr>
            <a:spLocks noGrp="1"/>
          </p:cNvSpPr>
          <p:nvPr>
            <p:ph type="sldNum" sz="quarter" idx="5"/>
          </p:nvPr>
        </p:nvSpPr>
        <p:spPr/>
        <p:txBody>
          <a:bodyPr/>
          <a:lstStyle/>
          <a:p>
            <a:fld id="{9A8AEEED-D941-4C97-B3EE-105F464AED42}" type="slidenum">
              <a:rPr lang="en-US" smtClean="0"/>
              <a:pPr/>
              <a:t>32</a:t>
            </a:fld>
            <a:endParaRPr lang="en-US"/>
          </a:p>
        </p:txBody>
      </p:sp>
      <p:sp>
        <p:nvSpPr>
          <p:cNvPr id="6" name="Date Placeholder 5">
            <a:extLst>
              <a:ext uri="{FF2B5EF4-FFF2-40B4-BE49-F238E27FC236}">
                <a16:creationId xmlns:a16="http://schemas.microsoft.com/office/drawing/2014/main" id="{8ACF5DCE-E7AB-416F-AF40-9DC412315D63}"/>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59729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true before the pandemic hit.  It is likely to be true as we emerge to a “new normal”.</a:t>
            </a:r>
          </a:p>
          <a:p>
            <a:endParaRPr lang="en-US" dirty="0"/>
          </a:p>
          <a:p>
            <a:r>
              <a:rPr lang="en-US" dirty="0"/>
              <a:t>Skilled labor, i.e., someone who is a perfect fit for a particular job, is likely to be even more in demand as companies focus on efficiency and being competitive.</a:t>
            </a:r>
          </a:p>
          <a:p>
            <a:endParaRPr lang="en-US" dirty="0"/>
          </a:p>
        </p:txBody>
      </p:sp>
      <p:sp>
        <p:nvSpPr>
          <p:cNvPr id="4" name="Footer Placeholder 3"/>
          <p:cNvSpPr>
            <a:spLocks noGrp="1"/>
          </p:cNvSpPr>
          <p:nvPr>
            <p:ph type="ftr" sz="quarter" idx="4"/>
          </p:nvPr>
        </p:nvSpPr>
        <p:spPr/>
        <p:txBody>
          <a:bodyPr/>
          <a:lstStyle/>
          <a:p>
            <a:r>
              <a:rPr lang="en-US"/>
              <a:t>(c) 2021 The Uniquely Abled Project</a:t>
            </a:r>
          </a:p>
        </p:txBody>
      </p:sp>
      <p:sp>
        <p:nvSpPr>
          <p:cNvPr id="5" name="Slide Number Placeholder 4"/>
          <p:cNvSpPr>
            <a:spLocks noGrp="1"/>
          </p:cNvSpPr>
          <p:nvPr>
            <p:ph type="sldNum" sz="quarter" idx="5"/>
          </p:nvPr>
        </p:nvSpPr>
        <p:spPr/>
        <p:txBody>
          <a:bodyPr/>
          <a:lstStyle/>
          <a:p>
            <a:fld id="{9A8AEEED-D941-4C97-B3EE-105F464AED42}" type="slidenum">
              <a:rPr lang="en-US" smtClean="0"/>
              <a:pPr/>
              <a:t>3</a:t>
            </a:fld>
            <a:endParaRPr lang="en-US"/>
          </a:p>
        </p:txBody>
      </p:sp>
      <p:sp>
        <p:nvSpPr>
          <p:cNvPr id="6" name="Date Placeholder 5">
            <a:extLst>
              <a:ext uri="{FF2B5EF4-FFF2-40B4-BE49-F238E27FC236}">
                <a16:creationId xmlns:a16="http://schemas.microsoft.com/office/drawing/2014/main" id="{EEB01834-DC29-4F46-B9B4-F46D67AD68CF}"/>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1296792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Progressive: clicks show companies, then job developers, then valley.</a:t>
            </a:r>
          </a:p>
          <a:p>
            <a:r>
              <a:rPr lang="en-US" dirty="0"/>
              <a:t>So there is a Valley between these two populations.  </a:t>
            </a:r>
          </a:p>
          <a:p>
            <a:endParaRPr lang="en-US" dirty="0"/>
          </a:p>
          <a:p>
            <a:r>
              <a:rPr lang="en-US" dirty="0"/>
              <a:t>Click to show bridge: How is The Uniquely Abled Project helping bridge this gap?</a:t>
            </a:r>
          </a:p>
        </p:txBody>
      </p:sp>
      <p:sp>
        <p:nvSpPr>
          <p:cNvPr id="4" name="Footer Placeholder 3"/>
          <p:cNvSpPr>
            <a:spLocks noGrp="1"/>
          </p:cNvSpPr>
          <p:nvPr>
            <p:ph type="ftr" sz="quarter" idx="4"/>
          </p:nvPr>
        </p:nvSpPr>
        <p:spPr/>
        <p:txBody>
          <a:bodyPr/>
          <a:lstStyle/>
          <a:p>
            <a:pPr defTabSz="881261">
              <a:defRPr/>
            </a:pPr>
            <a:r>
              <a:rPr lang="en-US">
                <a:solidFill>
                  <a:prstClr val="black"/>
                </a:solidFill>
                <a:latin typeface="Calibri"/>
              </a:rPr>
              <a:t>(c) 2021 The Uniquely Abled Project</a:t>
            </a:r>
          </a:p>
        </p:txBody>
      </p:sp>
      <p:sp>
        <p:nvSpPr>
          <p:cNvPr id="5" name="Slide Number Placeholder 4"/>
          <p:cNvSpPr>
            <a:spLocks noGrp="1"/>
          </p:cNvSpPr>
          <p:nvPr>
            <p:ph type="sldNum" sz="quarter" idx="5"/>
          </p:nvPr>
        </p:nvSpPr>
        <p:spPr/>
        <p:txBody>
          <a:bodyPr/>
          <a:lstStyle/>
          <a:p>
            <a:pPr defTabSz="881261">
              <a:defRPr/>
            </a:pPr>
            <a:fld id="{9A8AEEED-D941-4C97-B3EE-105F464AED42}" type="slidenum">
              <a:rPr lang="en-US">
                <a:solidFill>
                  <a:prstClr val="black"/>
                </a:solidFill>
                <a:latin typeface="Calibri"/>
              </a:rPr>
              <a:pPr defTabSz="881261">
                <a:defRPr/>
              </a:pPr>
              <a:t>33</a:t>
            </a:fld>
            <a:endParaRPr lang="en-US">
              <a:solidFill>
                <a:prstClr val="black"/>
              </a:solidFill>
              <a:latin typeface="Calibri"/>
            </a:endParaRPr>
          </a:p>
        </p:txBody>
      </p:sp>
      <p:sp>
        <p:nvSpPr>
          <p:cNvPr id="6" name="Date Placeholder 5">
            <a:extLst>
              <a:ext uri="{FF2B5EF4-FFF2-40B4-BE49-F238E27FC236}">
                <a16:creationId xmlns:a16="http://schemas.microsoft.com/office/drawing/2014/main" id="{94893A2C-E464-4481-90E5-B81829357436}"/>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974755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Presentations – like here</a:t>
            </a:r>
          </a:p>
          <a:p>
            <a:endParaRPr lang="en-US" dirty="0"/>
          </a:p>
          <a:p>
            <a:r>
              <a:rPr lang="en-US" dirty="0"/>
              <a:t>Articles have been published in </a:t>
            </a:r>
            <a:r>
              <a:rPr lang="en-US" dirty="0" err="1"/>
              <a:t>ToolingU</a:t>
            </a:r>
            <a:r>
              <a:rPr lang="en-US" dirty="0"/>
              <a:t>-SME publication.</a:t>
            </a:r>
          </a:p>
        </p:txBody>
      </p:sp>
      <p:sp>
        <p:nvSpPr>
          <p:cNvPr id="4" name="Footer Placeholder 3"/>
          <p:cNvSpPr>
            <a:spLocks noGrp="1"/>
          </p:cNvSpPr>
          <p:nvPr>
            <p:ph type="ftr" sz="quarter" idx="4"/>
          </p:nvPr>
        </p:nvSpPr>
        <p:spPr/>
        <p:txBody>
          <a:bodyPr/>
          <a:lstStyle/>
          <a:p>
            <a:pPr defTabSz="881132">
              <a:defRPr/>
            </a:pPr>
            <a:r>
              <a:rPr lang="en-US">
                <a:solidFill>
                  <a:prstClr val="black"/>
                </a:solidFill>
                <a:latin typeface="Calibri"/>
              </a:rPr>
              <a:t>(c) 2021 The Uniquely Abled Project</a:t>
            </a:r>
          </a:p>
        </p:txBody>
      </p:sp>
      <p:sp>
        <p:nvSpPr>
          <p:cNvPr id="5" name="Slide Number Placeholder 4"/>
          <p:cNvSpPr>
            <a:spLocks noGrp="1"/>
          </p:cNvSpPr>
          <p:nvPr>
            <p:ph type="sldNum" sz="quarter" idx="5"/>
          </p:nvPr>
        </p:nvSpPr>
        <p:spPr/>
        <p:txBody>
          <a:bodyPr/>
          <a:lstStyle/>
          <a:p>
            <a:pPr defTabSz="881132">
              <a:defRPr/>
            </a:pPr>
            <a:fld id="{9A8AEEED-D941-4C97-B3EE-105F464AED42}" type="slidenum">
              <a:rPr lang="en-US">
                <a:solidFill>
                  <a:prstClr val="black"/>
                </a:solidFill>
                <a:latin typeface="Calibri"/>
              </a:rPr>
              <a:pPr defTabSz="881132">
                <a:defRPr/>
              </a:pPr>
              <a:t>34</a:t>
            </a:fld>
            <a:endParaRPr lang="en-US">
              <a:solidFill>
                <a:prstClr val="black"/>
              </a:solidFill>
              <a:latin typeface="Calibri"/>
            </a:endParaRPr>
          </a:p>
        </p:txBody>
      </p:sp>
      <p:sp>
        <p:nvSpPr>
          <p:cNvPr id="6" name="Date Placeholder 5">
            <a:extLst>
              <a:ext uri="{FF2B5EF4-FFF2-40B4-BE49-F238E27FC236}">
                <a16:creationId xmlns:a16="http://schemas.microsoft.com/office/drawing/2014/main" id="{B9AF6ED5-F43D-4574-8089-35A7B5B69308}"/>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2322825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needed: descriptions of jobs and terms used to describe vacancies that both the company and job developers understand – a common language.</a:t>
            </a:r>
          </a:p>
          <a:p>
            <a:endParaRPr lang="en-US" dirty="0"/>
          </a:p>
          <a:p>
            <a:r>
              <a:rPr lang="en-US" dirty="0"/>
              <a:t>We encourage you to include unique abilities in your selection process and help job developers learn about your business, e.g., with brochures and visits to your sites.</a:t>
            </a:r>
            <a:br>
              <a:rPr lang="en-US" dirty="0"/>
            </a:br>
            <a:endParaRPr lang="en-US" dirty="0"/>
          </a:p>
          <a:p>
            <a:r>
              <a:rPr lang="en-US" dirty="0"/>
              <a:t>A common language between companies and job developers is needed, so when you call and say, “I need a 10-ton press operator.” the job developer knows what you are talking about.  We developed Job Lists that list the typical jobs in an industry (we started with manufacturing), together with the abilities and skills needed for that job.</a:t>
            </a:r>
          </a:p>
          <a:p>
            <a:endParaRPr lang="en-US" dirty="0"/>
          </a:p>
          <a:p>
            <a:r>
              <a:rPr lang="en-US" dirty="0"/>
              <a:t>Distinguish and list separately skills (typical contents of job descriptions, e.g., ability to use a micrometer) and abilities (able to tolerate high repetition and simultaneously maintain detail focus, able to reliably and quickly see when a part does not meet spec).</a:t>
            </a:r>
          </a:p>
          <a:p>
            <a:endParaRPr lang="en-US" dirty="0"/>
          </a:p>
          <a:p>
            <a:r>
              <a:rPr lang="en-US" dirty="0"/>
              <a:t>The first Job List is available for free on the UAP website.</a:t>
            </a:r>
          </a:p>
        </p:txBody>
      </p:sp>
      <p:sp>
        <p:nvSpPr>
          <p:cNvPr id="4" name="Footer Placeholder 3"/>
          <p:cNvSpPr>
            <a:spLocks noGrp="1"/>
          </p:cNvSpPr>
          <p:nvPr>
            <p:ph type="ftr" sz="quarter" idx="4"/>
          </p:nvPr>
        </p:nvSpPr>
        <p:spPr/>
        <p:txBody>
          <a:bodyPr/>
          <a:lstStyle/>
          <a:p>
            <a:pPr defTabSz="881132">
              <a:defRPr/>
            </a:pPr>
            <a:r>
              <a:rPr lang="en-US">
                <a:solidFill>
                  <a:prstClr val="black"/>
                </a:solidFill>
                <a:latin typeface="Calibri"/>
              </a:rPr>
              <a:t>(c) 2021 The Uniquely Abled Project</a:t>
            </a:r>
          </a:p>
        </p:txBody>
      </p:sp>
      <p:sp>
        <p:nvSpPr>
          <p:cNvPr id="5" name="Slide Number Placeholder 4"/>
          <p:cNvSpPr>
            <a:spLocks noGrp="1"/>
          </p:cNvSpPr>
          <p:nvPr>
            <p:ph type="sldNum" sz="quarter" idx="5"/>
          </p:nvPr>
        </p:nvSpPr>
        <p:spPr/>
        <p:txBody>
          <a:bodyPr/>
          <a:lstStyle/>
          <a:p>
            <a:pPr defTabSz="881132">
              <a:defRPr/>
            </a:pPr>
            <a:fld id="{9A8AEEED-D941-4C97-B3EE-105F464AED42}" type="slidenum">
              <a:rPr lang="en-US">
                <a:solidFill>
                  <a:prstClr val="black"/>
                </a:solidFill>
                <a:latin typeface="Calibri"/>
              </a:rPr>
              <a:pPr defTabSz="881132">
                <a:defRPr/>
              </a:pPr>
              <a:t>35</a:t>
            </a:fld>
            <a:endParaRPr lang="en-US">
              <a:solidFill>
                <a:prstClr val="black"/>
              </a:solidFill>
              <a:latin typeface="Calibri"/>
            </a:endParaRPr>
          </a:p>
        </p:txBody>
      </p:sp>
      <p:sp>
        <p:nvSpPr>
          <p:cNvPr id="6" name="Date Placeholder 5">
            <a:extLst>
              <a:ext uri="{FF2B5EF4-FFF2-40B4-BE49-F238E27FC236}">
                <a16:creationId xmlns:a16="http://schemas.microsoft.com/office/drawing/2014/main" id="{3D6B6539-2A67-4D54-9308-ABF20866635B}"/>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298841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 2021 The Uniquely Abled Project</a:t>
            </a:r>
          </a:p>
        </p:txBody>
      </p:sp>
      <p:sp>
        <p:nvSpPr>
          <p:cNvPr id="5" name="Slide Number Placeholder 4"/>
          <p:cNvSpPr>
            <a:spLocks noGrp="1"/>
          </p:cNvSpPr>
          <p:nvPr>
            <p:ph type="sldNum" sz="quarter" idx="5"/>
          </p:nvPr>
        </p:nvSpPr>
        <p:spPr/>
        <p:txBody>
          <a:bodyPr/>
          <a:lstStyle/>
          <a:p>
            <a:fld id="{9A8AEEED-D941-4C97-B3EE-105F464AED42}" type="slidenum">
              <a:rPr lang="en-US" smtClean="0"/>
              <a:pPr/>
              <a:t>36</a:t>
            </a:fld>
            <a:endParaRPr lang="en-US"/>
          </a:p>
        </p:txBody>
      </p:sp>
      <p:sp>
        <p:nvSpPr>
          <p:cNvPr id="6" name="Date Placeholder 5">
            <a:extLst>
              <a:ext uri="{FF2B5EF4-FFF2-40B4-BE49-F238E27FC236}">
                <a16:creationId xmlns:a16="http://schemas.microsoft.com/office/drawing/2014/main" id="{678044DB-C9BB-44A9-B1C5-D18F06EBE509}"/>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645168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1261">
              <a:defRPr/>
            </a:pPr>
            <a:fld id="{425612A1-3B94-45D8-B77F-B513F6B2D9BA}" type="slidenum">
              <a:rPr lang="en-US" sz="1200">
                <a:solidFill>
                  <a:prstClr val="black"/>
                </a:solidFill>
                <a:latin typeface="Calibri" panose="020F0502020204030204"/>
              </a:rPr>
              <a:pPr defTabSz="881261">
                <a:defRPr/>
              </a:pPr>
              <a:t>37</a:t>
            </a:fld>
            <a:endParaRPr lang="en-US" sz="120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A4FB1410-8FFB-41A3-BEA5-0B7976D83023}"/>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156556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of US population classified as “disabled”.  That is 40 million people. </a:t>
            </a:r>
          </a:p>
        </p:txBody>
      </p:sp>
      <p:sp>
        <p:nvSpPr>
          <p:cNvPr id="4" name="Slide Number Placeholder 3"/>
          <p:cNvSpPr>
            <a:spLocks noGrp="1"/>
          </p:cNvSpPr>
          <p:nvPr>
            <p:ph type="sldNum" sz="quarter" idx="5"/>
          </p:nvPr>
        </p:nvSpPr>
        <p:spPr/>
        <p:txBody>
          <a:bodyPr/>
          <a:lstStyle/>
          <a:p>
            <a:fld id="{9A8AEEED-D941-4C97-B3EE-105F464AED42}" type="slidenum">
              <a:rPr lang="en-US" smtClean="0"/>
              <a:pPr/>
              <a:t>4</a:t>
            </a:fld>
            <a:endParaRPr lang="en-US"/>
          </a:p>
        </p:txBody>
      </p:sp>
      <p:sp>
        <p:nvSpPr>
          <p:cNvPr id="5" name="Footer Placeholder 4">
            <a:extLst>
              <a:ext uri="{FF2B5EF4-FFF2-40B4-BE49-F238E27FC236}">
                <a16:creationId xmlns:a16="http://schemas.microsoft.com/office/drawing/2014/main" id="{EBEFE0B5-1F43-411E-8A9C-C440E3AB7C54}"/>
              </a:ext>
            </a:extLst>
          </p:cNvPr>
          <p:cNvSpPr>
            <a:spLocks noGrp="1"/>
          </p:cNvSpPr>
          <p:nvPr>
            <p:ph type="ftr" sz="quarter" idx="4"/>
          </p:nvPr>
        </p:nvSpPr>
        <p:spPr/>
        <p:txBody>
          <a:bodyPr/>
          <a:lstStyle/>
          <a:p>
            <a:r>
              <a:rPr lang="en-US"/>
              <a:t>(c) 2021 The Uniquely Abled Project</a:t>
            </a:r>
          </a:p>
        </p:txBody>
      </p:sp>
      <p:sp>
        <p:nvSpPr>
          <p:cNvPr id="6" name="Date Placeholder 5">
            <a:extLst>
              <a:ext uri="{FF2B5EF4-FFF2-40B4-BE49-F238E27FC236}">
                <a16:creationId xmlns:a16="http://schemas.microsoft.com/office/drawing/2014/main" id="{F2756EA2-0421-4DAB-991F-B8CC30F8B3CA}"/>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415438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the unemployment rate ranges from 60-90%.  </a:t>
            </a:r>
          </a:p>
          <a:p>
            <a:endParaRPr lang="en-US" dirty="0"/>
          </a:p>
          <a:p>
            <a:r>
              <a:rPr lang="en-US" dirty="0"/>
              <a:t>And these stats have not changed in decades.</a:t>
            </a:r>
          </a:p>
          <a:p>
            <a:endParaRPr lang="en-US" dirty="0"/>
          </a:p>
          <a:p>
            <a:r>
              <a:rPr lang="en-US" dirty="0"/>
              <a:t>We need a  sustainable and scalable solution that will impact 40 million.</a:t>
            </a:r>
          </a:p>
          <a:p>
            <a:endParaRPr lang="en-US" dirty="0"/>
          </a:p>
          <a:p>
            <a:r>
              <a:rPr lang="en-US" dirty="0"/>
              <a:t>A problem of that size will not be solved with charity or government grants. </a:t>
            </a:r>
          </a:p>
          <a:p>
            <a:r>
              <a:rPr lang="en-US" dirty="0"/>
              <a:t>=====================================</a:t>
            </a:r>
          </a:p>
          <a:p>
            <a:r>
              <a:rPr lang="en-US" dirty="0"/>
              <a:t>In 2016, 17.9 percent of persons with a disability were employed, the U.S. Bureau of Labor Statistics reported. In contrast, the employment-population ratio for those without a disability was 65.3 percent.</a:t>
            </a:r>
          </a:p>
          <a:p>
            <a:endParaRPr lang="en-US" dirty="0"/>
          </a:p>
          <a:p>
            <a:r>
              <a:rPr lang="en-US" dirty="0"/>
              <a:t>Unemployment rate is 42% in the U.S. for people with autism. (Still 10 times higher than current rates)</a:t>
            </a:r>
          </a:p>
          <a:p>
            <a:endParaRPr lang="en-US" dirty="0"/>
          </a:p>
          <a:p>
            <a:endParaRPr lang="en-US"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5</a:t>
            </a:fld>
            <a:endParaRPr lang="en-US"/>
          </a:p>
        </p:txBody>
      </p:sp>
      <p:sp>
        <p:nvSpPr>
          <p:cNvPr id="5" name="Footer Placeholder 4">
            <a:extLst>
              <a:ext uri="{FF2B5EF4-FFF2-40B4-BE49-F238E27FC236}">
                <a16:creationId xmlns:a16="http://schemas.microsoft.com/office/drawing/2014/main" id="{AEAA2EF2-D0E1-465C-A963-1C7C09C80922}"/>
              </a:ext>
            </a:extLst>
          </p:cNvPr>
          <p:cNvSpPr>
            <a:spLocks noGrp="1"/>
          </p:cNvSpPr>
          <p:nvPr>
            <p:ph type="ftr" sz="quarter" idx="4"/>
          </p:nvPr>
        </p:nvSpPr>
        <p:spPr/>
        <p:txBody>
          <a:bodyPr/>
          <a:lstStyle/>
          <a:p>
            <a:r>
              <a:rPr lang="en-US"/>
              <a:t>(c) 2021 The Uniquely Abled Project</a:t>
            </a:r>
          </a:p>
        </p:txBody>
      </p:sp>
      <p:sp>
        <p:nvSpPr>
          <p:cNvPr id="6" name="Date Placeholder 5">
            <a:extLst>
              <a:ext uri="{FF2B5EF4-FFF2-40B4-BE49-F238E27FC236}">
                <a16:creationId xmlns:a16="http://schemas.microsoft.com/office/drawing/2014/main" id="{8CC8DDF9-0342-42DA-BA2E-CCAFB2B9F989}"/>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881261">
              <a:defRPr/>
            </a:pPr>
            <a:r>
              <a:rPr lang="en-US">
                <a:solidFill>
                  <a:prstClr val="black"/>
                </a:solidFill>
                <a:latin typeface="Calibri"/>
              </a:rPr>
              <a:t>(c) 2021 The Uniquely Abled Project</a:t>
            </a:r>
          </a:p>
        </p:txBody>
      </p:sp>
      <p:sp>
        <p:nvSpPr>
          <p:cNvPr id="5" name="Slide Number Placeholder 4"/>
          <p:cNvSpPr>
            <a:spLocks noGrp="1"/>
          </p:cNvSpPr>
          <p:nvPr>
            <p:ph type="sldNum" sz="quarter" idx="5"/>
          </p:nvPr>
        </p:nvSpPr>
        <p:spPr/>
        <p:txBody>
          <a:bodyPr/>
          <a:lstStyle/>
          <a:p>
            <a:pPr defTabSz="881261">
              <a:defRPr/>
            </a:pPr>
            <a:fld id="{9A8AEEED-D941-4C97-B3EE-105F464AED42}" type="slidenum">
              <a:rPr lang="en-US">
                <a:solidFill>
                  <a:prstClr val="black"/>
                </a:solidFill>
                <a:latin typeface="Calibri"/>
              </a:rPr>
              <a:pPr defTabSz="881261">
                <a:defRPr/>
              </a:pPr>
              <a:t>6</a:t>
            </a:fld>
            <a:endParaRPr lang="en-US">
              <a:solidFill>
                <a:prstClr val="black"/>
              </a:solidFill>
              <a:latin typeface="Calibri"/>
            </a:endParaRPr>
          </a:p>
        </p:txBody>
      </p:sp>
      <p:sp>
        <p:nvSpPr>
          <p:cNvPr id="6" name="Date Placeholder 5">
            <a:extLst>
              <a:ext uri="{FF2B5EF4-FFF2-40B4-BE49-F238E27FC236}">
                <a16:creationId xmlns:a16="http://schemas.microsoft.com/office/drawing/2014/main" id="{AB794026-EA21-4701-A8C0-CA60C9B98A07}"/>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3960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obstacle is that the words we use when talking to a potential employer are often more about charity than business.</a:t>
            </a:r>
          </a:p>
        </p:txBody>
      </p:sp>
      <p:sp>
        <p:nvSpPr>
          <p:cNvPr id="4" name="Footer Placeholder 3"/>
          <p:cNvSpPr>
            <a:spLocks noGrp="1"/>
          </p:cNvSpPr>
          <p:nvPr>
            <p:ph type="ftr" sz="quarter" idx="4"/>
          </p:nvPr>
        </p:nvSpPr>
        <p:spPr/>
        <p:txBody>
          <a:bodyPr/>
          <a:lstStyle/>
          <a:p>
            <a:pPr defTabSz="881261">
              <a:defRPr/>
            </a:pPr>
            <a:r>
              <a:rPr lang="en-US">
                <a:solidFill>
                  <a:prstClr val="black"/>
                </a:solidFill>
                <a:latin typeface="Calibri"/>
              </a:rPr>
              <a:t>(c) 2021 The Uniquely Abled Project</a:t>
            </a:r>
          </a:p>
        </p:txBody>
      </p:sp>
      <p:sp>
        <p:nvSpPr>
          <p:cNvPr id="5" name="Slide Number Placeholder 4"/>
          <p:cNvSpPr>
            <a:spLocks noGrp="1"/>
          </p:cNvSpPr>
          <p:nvPr>
            <p:ph type="sldNum" sz="quarter" idx="5"/>
          </p:nvPr>
        </p:nvSpPr>
        <p:spPr/>
        <p:txBody>
          <a:bodyPr/>
          <a:lstStyle/>
          <a:p>
            <a:pPr defTabSz="881261">
              <a:defRPr/>
            </a:pPr>
            <a:fld id="{9A8AEEED-D941-4C97-B3EE-105F464AED42}" type="slidenum">
              <a:rPr lang="en-US">
                <a:solidFill>
                  <a:prstClr val="black"/>
                </a:solidFill>
                <a:latin typeface="Calibri"/>
              </a:rPr>
              <a:pPr defTabSz="881261">
                <a:defRPr/>
              </a:pPr>
              <a:t>7</a:t>
            </a:fld>
            <a:endParaRPr lang="en-US">
              <a:solidFill>
                <a:prstClr val="black"/>
              </a:solidFill>
              <a:latin typeface="Calibri"/>
            </a:endParaRPr>
          </a:p>
        </p:txBody>
      </p:sp>
      <p:sp>
        <p:nvSpPr>
          <p:cNvPr id="6" name="Date Placeholder 5">
            <a:extLst>
              <a:ext uri="{FF2B5EF4-FFF2-40B4-BE49-F238E27FC236}">
                <a16:creationId xmlns:a16="http://schemas.microsoft.com/office/drawing/2014/main" id="{42896D07-7041-4387-B3EA-E6465E3E6889}"/>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293932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467E49-555E-41B9-A66A-7B244CC7BDBE}" type="slidenum">
              <a:rPr lang="en-US" smtClean="0"/>
              <a:pPr/>
              <a:t>8</a:t>
            </a:fld>
            <a:endParaRPr lang="en-US"/>
          </a:p>
        </p:txBody>
      </p:sp>
      <p:sp>
        <p:nvSpPr>
          <p:cNvPr id="5" name="Footer Placeholder 4">
            <a:extLst>
              <a:ext uri="{FF2B5EF4-FFF2-40B4-BE49-F238E27FC236}">
                <a16:creationId xmlns:a16="http://schemas.microsoft.com/office/drawing/2014/main" id="{04F1D463-7E4F-4298-84E2-9AD8677D02EC}"/>
              </a:ext>
            </a:extLst>
          </p:cNvPr>
          <p:cNvSpPr>
            <a:spLocks noGrp="1"/>
          </p:cNvSpPr>
          <p:nvPr>
            <p:ph type="ftr" sz="quarter" idx="4"/>
          </p:nvPr>
        </p:nvSpPr>
        <p:spPr/>
        <p:txBody>
          <a:bodyPr/>
          <a:lstStyle/>
          <a:p>
            <a:r>
              <a:rPr lang="en-US"/>
              <a:t>(c) 2021 The Uniquely Abled Project</a:t>
            </a:r>
          </a:p>
        </p:txBody>
      </p:sp>
      <p:sp>
        <p:nvSpPr>
          <p:cNvPr id="6" name="Date Placeholder 5">
            <a:extLst>
              <a:ext uri="{FF2B5EF4-FFF2-40B4-BE49-F238E27FC236}">
                <a16:creationId xmlns:a16="http://schemas.microsoft.com/office/drawing/2014/main" id="{375B9585-7AA9-45FE-8735-2AD9AD859E06}"/>
              </a:ext>
            </a:extLst>
          </p:cNvPr>
          <p:cNvSpPr>
            <a:spLocks noGrp="1"/>
          </p:cNvSpPr>
          <p:nvPr>
            <p:ph type="dt" idx="1"/>
          </p:nvPr>
        </p:nvSpPr>
        <p:spPr/>
        <p:txBody>
          <a:bodyPr/>
          <a:lstStyle/>
          <a:p>
            <a:r>
              <a:rPr lang="en-US"/>
              <a:t>RMTMA Ignite Session January 19, 2022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881261">
              <a:defRPr/>
            </a:pPr>
            <a:r>
              <a:rPr lang="en-US">
                <a:solidFill>
                  <a:prstClr val="black"/>
                </a:solidFill>
                <a:latin typeface="Calibri"/>
              </a:rPr>
              <a:t>(c) 2021 The Uniquely Abled Project</a:t>
            </a:r>
          </a:p>
        </p:txBody>
      </p:sp>
      <p:sp>
        <p:nvSpPr>
          <p:cNvPr id="5" name="Slide Number Placeholder 4"/>
          <p:cNvSpPr>
            <a:spLocks noGrp="1"/>
          </p:cNvSpPr>
          <p:nvPr>
            <p:ph type="sldNum" sz="quarter" idx="5"/>
          </p:nvPr>
        </p:nvSpPr>
        <p:spPr/>
        <p:txBody>
          <a:bodyPr/>
          <a:lstStyle/>
          <a:p>
            <a:pPr defTabSz="881261">
              <a:defRPr/>
            </a:pPr>
            <a:fld id="{9A8AEEED-D941-4C97-B3EE-105F464AED42}" type="slidenum">
              <a:rPr lang="en-US">
                <a:solidFill>
                  <a:prstClr val="black"/>
                </a:solidFill>
                <a:latin typeface="Calibri"/>
              </a:rPr>
              <a:pPr defTabSz="881261">
                <a:defRPr/>
              </a:pPr>
              <a:t>9</a:t>
            </a:fld>
            <a:endParaRPr lang="en-US">
              <a:solidFill>
                <a:prstClr val="black"/>
              </a:solidFill>
              <a:latin typeface="Calibri"/>
            </a:endParaRPr>
          </a:p>
        </p:txBody>
      </p:sp>
      <p:sp>
        <p:nvSpPr>
          <p:cNvPr id="6" name="Date Placeholder 5">
            <a:extLst>
              <a:ext uri="{FF2B5EF4-FFF2-40B4-BE49-F238E27FC236}">
                <a16:creationId xmlns:a16="http://schemas.microsoft.com/office/drawing/2014/main" id="{37F8F986-C7A6-4937-8AB0-F6F9A474B5C4}"/>
              </a:ext>
            </a:extLst>
          </p:cNvPr>
          <p:cNvSpPr>
            <a:spLocks noGrp="1"/>
          </p:cNvSpPr>
          <p:nvPr>
            <p:ph type="dt" idx="1"/>
          </p:nvPr>
        </p:nvSpPr>
        <p:spPr/>
        <p:txBody>
          <a:bodyPr/>
          <a:lstStyle/>
          <a:p>
            <a:r>
              <a:rPr lang="en-US"/>
              <a:t>RMTMA Ignite Session January 19, 2022</a:t>
            </a:r>
          </a:p>
        </p:txBody>
      </p:sp>
    </p:spTree>
    <p:extLst>
      <p:ext uri="{BB962C8B-B14F-4D97-AF65-F5344CB8AC3E}">
        <p14:creationId xmlns:p14="http://schemas.microsoft.com/office/powerpoint/2010/main" val="385595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8A9221-E03B-4ED8-88B0-40DE41432DEB}"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7C74997-EF1F-4F7E-BF5A-CECCA9F5DAE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77BB7-90A2-40ED-B1D3-8AAC2F22C462}"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1280A-6743-4F70-AFBA-BE87513A0A08}"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E94A0C-5678-4DAE-AB0C-7904789F72E4}"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7C74997-EF1F-4F7E-BF5A-CECCA9F5DAEA}" type="slidenum">
              <a:rPr lang="en-US" smtClean="0"/>
              <a:pPr/>
              <a:t>‹#›</a:t>
            </a:fld>
            <a:endParaRPr lang="en-US" dirty="0"/>
          </a:p>
        </p:txBody>
      </p:sp>
    </p:spTree>
    <p:extLst>
      <p:ext uri="{BB962C8B-B14F-4D97-AF65-F5344CB8AC3E}">
        <p14:creationId xmlns:p14="http://schemas.microsoft.com/office/powerpoint/2010/main" val="191276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0E761-FEFB-42CD-A5A5-89FF327B11B6}"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222531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6F972F-0005-4F00-B53B-8EB07D259252}"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3910740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38E1AD-E8B1-4501-B455-91F15E4D1328}"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2623259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33E3C0-B911-4534-BC0B-4817B0F3D926}" type="datetime1">
              <a:rPr lang="en-US" smtClean="0"/>
              <a:t>4/28/2022</a:t>
            </a:fld>
            <a:endParaRPr lang="en-US"/>
          </a:p>
        </p:txBody>
      </p:sp>
      <p:sp>
        <p:nvSpPr>
          <p:cNvPr id="8" name="Footer Placeholder 7"/>
          <p:cNvSpPr>
            <a:spLocks noGrp="1"/>
          </p:cNvSpPr>
          <p:nvPr>
            <p:ph type="ftr" sz="quarter" idx="11"/>
          </p:nvPr>
        </p:nvSpPr>
        <p:spPr/>
        <p:txBody>
          <a:bodyPr/>
          <a:lstStyle/>
          <a:p>
            <a:r>
              <a:rPr lang="en-US"/>
              <a:t>© 2022 The Uniquely Abled Project</a:t>
            </a:r>
          </a:p>
        </p:txBody>
      </p:sp>
      <p:sp>
        <p:nvSpPr>
          <p:cNvPr id="9" name="Slide Number Placeholder 8"/>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2265566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A30F9F-36DD-4395-BB86-8D30FCCB44E3}" type="datetime1">
              <a:rPr lang="en-US" smtClean="0"/>
              <a:t>4/28/2022</a:t>
            </a:fld>
            <a:endParaRPr lang="en-US"/>
          </a:p>
        </p:txBody>
      </p:sp>
      <p:sp>
        <p:nvSpPr>
          <p:cNvPr id="4" name="Footer Placeholder 3"/>
          <p:cNvSpPr>
            <a:spLocks noGrp="1"/>
          </p:cNvSpPr>
          <p:nvPr>
            <p:ph type="ftr" sz="quarter" idx="11"/>
          </p:nvPr>
        </p:nvSpPr>
        <p:spPr/>
        <p:txBody>
          <a:bodyPr/>
          <a:lstStyle/>
          <a:p>
            <a:r>
              <a:rPr lang="en-US"/>
              <a:t>© 2022 The Uniquely Abled Project</a:t>
            </a:r>
          </a:p>
        </p:txBody>
      </p:sp>
      <p:sp>
        <p:nvSpPr>
          <p:cNvPr id="5" name="Slide Number Placeholder 4"/>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4075713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DD676-3484-43CE-ACD4-CFBB862A2C65}" type="datetime1">
              <a:rPr lang="en-US" smtClean="0"/>
              <a:t>4/28/2022</a:t>
            </a:fld>
            <a:endParaRPr lang="en-US"/>
          </a:p>
        </p:txBody>
      </p:sp>
      <p:sp>
        <p:nvSpPr>
          <p:cNvPr id="3" name="Footer Placeholder 2"/>
          <p:cNvSpPr>
            <a:spLocks noGrp="1"/>
          </p:cNvSpPr>
          <p:nvPr>
            <p:ph type="ftr" sz="quarter" idx="11"/>
          </p:nvPr>
        </p:nvSpPr>
        <p:spPr/>
        <p:txBody>
          <a:bodyPr/>
          <a:lstStyle/>
          <a:p>
            <a:r>
              <a:rPr lang="en-US"/>
              <a:t>© 2022 The Uniquely Abled Project</a:t>
            </a:r>
          </a:p>
        </p:txBody>
      </p:sp>
      <p:sp>
        <p:nvSpPr>
          <p:cNvPr id="4" name="Slide Number Placeholder 3"/>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2667613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A5ADD-18D8-40C3-A75B-120774CB9930}"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93974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0B17E-C6DD-4514-833A-94C59F682CB3}"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8007B5-1F11-4168-884D-58C0CFB44700}"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173824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6359F-BDC6-4377-A10E-71CE01FE7EF5}"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169468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88DE1-AF53-4D84-AF84-A6818DDBEC11}"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3162697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C26C8C-B3F1-422E-A7F0-582A72273038}"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7C74997-EF1F-4F7E-BF5A-CECCA9F5DAEA}" type="slidenum">
              <a:rPr lang="en-US" smtClean="0"/>
              <a:pPr/>
              <a:t>‹#›</a:t>
            </a:fld>
            <a:endParaRPr lang="en-US" dirty="0"/>
          </a:p>
        </p:txBody>
      </p:sp>
    </p:spTree>
    <p:extLst>
      <p:ext uri="{BB962C8B-B14F-4D97-AF65-F5344CB8AC3E}">
        <p14:creationId xmlns:p14="http://schemas.microsoft.com/office/powerpoint/2010/main" val="418290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527CA-EF51-47E5-A2BE-43D7E1373FE4}" type="datetime1">
              <a:rPr lang="en-US" smtClean="0"/>
              <a:t>4/28/2022</a:t>
            </a:fld>
            <a:endParaRPr lang="en-US"/>
          </a:p>
        </p:txBody>
      </p:sp>
      <p:sp>
        <p:nvSpPr>
          <p:cNvPr id="5" name="Footer Placeholder 4"/>
          <p:cNvSpPr>
            <a:spLocks noGrp="1"/>
          </p:cNvSpPr>
          <p:nvPr>
            <p:ph type="ftr" sz="quarter" idx="11"/>
          </p:nvPr>
        </p:nvSpPr>
        <p:spPr>
          <a:xfrm>
            <a:off x="3124200" y="6492875"/>
            <a:ext cx="2895600" cy="365125"/>
          </a:xfrm>
        </p:spPr>
        <p:txBody>
          <a:bodyPr/>
          <a:lstStyle/>
          <a:p>
            <a:r>
              <a:rPr lang="en-US" dirty="0"/>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2237938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EB86E-685D-41DE-A3F8-0D153DEC62DF}"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endParaRPr lang="en-US" dirty="0"/>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510942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EA3BE-D2B3-4B73-99E1-54F52ED36F35}"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2637859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25104A-B73A-41F7-826A-584ECE5053FF}" type="datetime1">
              <a:rPr lang="en-US" smtClean="0"/>
              <a:t>4/28/2022</a:t>
            </a:fld>
            <a:endParaRPr lang="en-US"/>
          </a:p>
        </p:txBody>
      </p:sp>
      <p:sp>
        <p:nvSpPr>
          <p:cNvPr id="8" name="Footer Placeholder 7"/>
          <p:cNvSpPr>
            <a:spLocks noGrp="1"/>
          </p:cNvSpPr>
          <p:nvPr>
            <p:ph type="ftr" sz="quarter" idx="11"/>
          </p:nvPr>
        </p:nvSpPr>
        <p:spPr/>
        <p:txBody>
          <a:bodyPr/>
          <a:lstStyle/>
          <a:p>
            <a:r>
              <a:rPr lang="en-US"/>
              <a:t>© 2022 The Uniquely Abled Project</a:t>
            </a:r>
          </a:p>
        </p:txBody>
      </p:sp>
      <p:sp>
        <p:nvSpPr>
          <p:cNvPr id="9" name="Slide Number Placeholder 8"/>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344862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C4AA27-98C6-446A-9607-63D03304856F}" type="datetime1">
              <a:rPr lang="en-US" smtClean="0"/>
              <a:t>4/28/2022</a:t>
            </a:fld>
            <a:endParaRPr lang="en-US"/>
          </a:p>
        </p:txBody>
      </p:sp>
      <p:sp>
        <p:nvSpPr>
          <p:cNvPr id="4" name="Footer Placeholder 3"/>
          <p:cNvSpPr>
            <a:spLocks noGrp="1"/>
          </p:cNvSpPr>
          <p:nvPr>
            <p:ph type="ftr" sz="quarter" idx="11"/>
          </p:nvPr>
        </p:nvSpPr>
        <p:spPr/>
        <p:txBody>
          <a:bodyPr/>
          <a:lstStyle/>
          <a:p>
            <a:r>
              <a:rPr lang="en-US"/>
              <a:t>© 2022 The Uniquely Abled Project</a:t>
            </a:r>
          </a:p>
        </p:txBody>
      </p:sp>
      <p:sp>
        <p:nvSpPr>
          <p:cNvPr id="5" name="Slide Number Placeholder 4"/>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2407436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97CBE-47FB-4ED5-B816-A4B700D53A95}" type="datetime1">
              <a:rPr lang="en-US" smtClean="0"/>
              <a:t>4/28/2022</a:t>
            </a:fld>
            <a:endParaRPr lang="en-US"/>
          </a:p>
        </p:txBody>
      </p:sp>
      <p:sp>
        <p:nvSpPr>
          <p:cNvPr id="3" name="Footer Placeholder 2"/>
          <p:cNvSpPr>
            <a:spLocks noGrp="1"/>
          </p:cNvSpPr>
          <p:nvPr>
            <p:ph type="ftr" sz="quarter" idx="11"/>
          </p:nvPr>
        </p:nvSpPr>
        <p:spPr/>
        <p:txBody>
          <a:bodyPr/>
          <a:lstStyle/>
          <a:p>
            <a:r>
              <a:rPr lang="en-US"/>
              <a:t>© 2022 The Uniquely Abled Project</a:t>
            </a:r>
          </a:p>
        </p:txBody>
      </p:sp>
      <p:sp>
        <p:nvSpPr>
          <p:cNvPr id="4" name="Slide Number Placeholder 3"/>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56470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BF00A-4400-43F7-9A11-F0274B5DFE23}"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84C59B-C10A-4B6D-B1D6-BBAF5E5098B8}"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1107841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ADEFA5-636D-4D5C-B87E-47FC518B72CA}"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107030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B171C2-32EA-4F5D-AD4E-EAD150292D22}"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1229332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7C6B0-B95C-4A8D-99FF-0FA0B7A4A9EA}" type="datetime1">
              <a:rPr lang="en-US" smtClean="0"/>
              <a:t>4/28/2022</a:t>
            </a:fld>
            <a:endParaRPr lang="en-US"/>
          </a:p>
        </p:txBody>
      </p:sp>
      <p:sp>
        <p:nvSpPr>
          <p:cNvPr id="5" name="Footer Placeholder 4"/>
          <p:cNvSpPr>
            <a:spLocks noGrp="1"/>
          </p:cNvSpPr>
          <p:nvPr>
            <p:ph type="ftr" sz="quarter" idx="11"/>
          </p:nvPr>
        </p:nvSpPr>
        <p:spPr/>
        <p:txBody>
          <a:bodyPr/>
          <a:lstStyle/>
          <a:p>
            <a:r>
              <a:rPr lang="en-US"/>
              <a:t>© 2022 The Uniquely Abled Project</a:t>
            </a:r>
          </a:p>
        </p:txBody>
      </p:sp>
      <p:sp>
        <p:nvSpPr>
          <p:cNvPr id="6" name="Slide Number Placeholder 5"/>
          <p:cNvSpPr>
            <a:spLocks noGrp="1"/>
          </p:cNvSpPr>
          <p:nvPr>
            <p:ph type="sldNum" sz="quarter" idx="12"/>
          </p:nvPr>
        </p:nvSpPr>
        <p:spPr/>
        <p:txBody>
          <a:bodyPr/>
          <a:lstStyle/>
          <a:p>
            <a:fld id="{B7C74997-EF1F-4F7E-BF5A-CECCA9F5DAEA}" type="slidenum">
              <a:rPr lang="en-US" smtClean="0"/>
              <a:pPr/>
              <a:t>‹#›</a:t>
            </a:fld>
            <a:endParaRPr lang="en-US"/>
          </a:p>
        </p:txBody>
      </p:sp>
    </p:spTree>
    <p:extLst>
      <p:ext uri="{BB962C8B-B14F-4D97-AF65-F5344CB8AC3E}">
        <p14:creationId xmlns:p14="http://schemas.microsoft.com/office/powerpoint/2010/main" val="3632049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pPr lvl="0"/>
            <a:endParaRPr lang="en-US" noProof="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ftr" sz="quarter" idx="10"/>
          </p:nvPr>
        </p:nvSpPr>
        <p:spPr>
          <a:ln/>
        </p:spPr>
        <p:txBody>
          <a:bodyPr/>
          <a:lstStyle>
            <a:lvl1pPr>
              <a:defRPr/>
            </a:lvl1pPr>
          </a:lstStyle>
          <a:p>
            <a:pPr>
              <a:defRPr/>
            </a:pPr>
            <a:r>
              <a:rPr lang="en-US"/>
              <a:t>© 2022 The Uniquely Abled Project</a:t>
            </a:r>
          </a:p>
        </p:txBody>
      </p:sp>
      <p:sp>
        <p:nvSpPr>
          <p:cNvPr id="6" name="Rectangle 70"/>
          <p:cNvSpPr>
            <a:spLocks noGrp="1" noChangeArrowheads="1"/>
          </p:cNvSpPr>
          <p:nvPr>
            <p:ph type="sldNum" sz="quarter" idx="11"/>
          </p:nvPr>
        </p:nvSpPr>
        <p:spPr>
          <a:ln/>
        </p:spPr>
        <p:txBody>
          <a:bodyPr/>
          <a:lstStyle>
            <a:lvl1pPr>
              <a:defRPr/>
            </a:lvl1pPr>
          </a:lstStyle>
          <a:p>
            <a:pPr>
              <a:defRPr/>
            </a:pPr>
            <a:fld id="{26ECFD26-8EF2-4C7C-8118-1CD6FE0C7183}" type="slidenum">
              <a:rPr lang="en-US"/>
              <a:pPr>
                <a:defRPr/>
              </a:pPr>
              <a:t>‹#›</a:t>
            </a:fld>
            <a:endParaRPr lang="en-US"/>
          </a:p>
        </p:txBody>
      </p:sp>
    </p:spTree>
    <p:extLst>
      <p:ext uri="{BB962C8B-B14F-4D97-AF65-F5344CB8AC3E}">
        <p14:creationId xmlns:p14="http://schemas.microsoft.com/office/powerpoint/2010/main" val="176112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4D9B90-41A1-4977-8223-4C627307C263}"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1F5D3-D1FC-4A62-AEEA-5B7756A2E6DE}" type="datetime1">
              <a:rPr lang="en-US" smtClean="0"/>
              <a:t>4/28/2022</a:t>
            </a:fld>
            <a:endParaRPr lang="en-US"/>
          </a:p>
        </p:txBody>
      </p:sp>
      <p:sp>
        <p:nvSpPr>
          <p:cNvPr id="8" name="Footer Placeholder 7"/>
          <p:cNvSpPr>
            <a:spLocks noGrp="1"/>
          </p:cNvSpPr>
          <p:nvPr>
            <p:ph type="ftr" sz="quarter" idx="11"/>
          </p:nvPr>
        </p:nvSpPr>
        <p:spPr/>
        <p:txBody>
          <a:bodyPr/>
          <a:lstStyle/>
          <a:p>
            <a:r>
              <a:rPr lang="en-US"/>
              <a:t>© 2022 The Uniquely Abled Project</a:t>
            </a:r>
          </a:p>
        </p:txBody>
      </p:sp>
      <p:sp>
        <p:nvSpPr>
          <p:cNvPr id="9" name="Slide Number Placeholder 8"/>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442E53-03BA-4997-9727-16D145221B34}" type="datetime1">
              <a:rPr lang="en-US" smtClean="0"/>
              <a:t>4/28/2022</a:t>
            </a:fld>
            <a:endParaRPr lang="en-US"/>
          </a:p>
        </p:txBody>
      </p:sp>
      <p:sp>
        <p:nvSpPr>
          <p:cNvPr id="4" name="Footer Placeholder 3"/>
          <p:cNvSpPr>
            <a:spLocks noGrp="1"/>
          </p:cNvSpPr>
          <p:nvPr>
            <p:ph type="ftr" sz="quarter" idx="11"/>
          </p:nvPr>
        </p:nvSpPr>
        <p:spPr/>
        <p:txBody>
          <a:bodyPr/>
          <a:lstStyle/>
          <a:p>
            <a:r>
              <a:rPr lang="en-US"/>
              <a:t>© 2022 The Uniquely Abled Project</a:t>
            </a:r>
          </a:p>
        </p:txBody>
      </p:sp>
      <p:sp>
        <p:nvSpPr>
          <p:cNvPr id="5" name="Slide Number Placeholder 4"/>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49CCA-0C6A-47A7-8610-FDC103922F17}" type="datetime1">
              <a:rPr lang="en-US" smtClean="0"/>
              <a:t>4/28/2022</a:t>
            </a:fld>
            <a:endParaRPr lang="en-US"/>
          </a:p>
        </p:txBody>
      </p:sp>
      <p:sp>
        <p:nvSpPr>
          <p:cNvPr id="3" name="Footer Placeholder 2"/>
          <p:cNvSpPr>
            <a:spLocks noGrp="1"/>
          </p:cNvSpPr>
          <p:nvPr>
            <p:ph type="ftr" sz="quarter" idx="11"/>
          </p:nvPr>
        </p:nvSpPr>
        <p:spPr/>
        <p:txBody>
          <a:bodyPr/>
          <a:lstStyle/>
          <a:p>
            <a:r>
              <a:rPr lang="en-US"/>
              <a:t>© 2022 The Uniquely Abled Project</a:t>
            </a:r>
          </a:p>
        </p:txBody>
      </p:sp>
      <p:sp>
        <p:nvSpPr>
          <p:cNvPr id="4" name="Slide Number Placeholder 3"/>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7E397-4422-4F97-9B6C-D189B7B74F3D}"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A82538-9E67-4653-9315-874EF1154B7D}" type="datetime1">
              <a:rPr lang="en-US" smtClean="0"/>
              <a:t>4/28/2022</a:t>
            </a:fld>
            <a:endParaRPr lang="en-US"/>
          </a:p>
        </p:txBody>
      </p:sp>
      <p:sp>
        <p:nvSpPr>
          <p:cNvPr id="6" name="Footer Placeholder 5"/>
          <p:cNvSpPr>
            <a:spLocks noGrp="1"/>
          </p:cNvSpPr>
          <p:nvPr>
            <p:ph type="ftr" sz="quarter" idx="11"/>
          </p:nvPr>
        </p:nvSpPr>
        <p:spPr/>
        <p:txBody>
          <a:bodyPr/>
          <a:lstStyle/>
          <a:p>
            <a:r>
              <a:rPr lang="en-US"/>
              <a:t>© 2022 The Uniquely Abled Project</a:t>
            </a:r>
          </a:p>
        </p:txBody>
      </p:sp>
      <p:sp>
        <p:nvSpPr>
          <p:cNvPr id="7" name="Slide Number Placeholder 6"/>
          <p:cNvSpPr>
            <a:spLocks noGrp="1"/>
          </p:cNvSpPr>
          <p:nvPr>
            <p:ph type="sldNum" sz="quarter" idx="12"/>
          </p:nvPr>
        </p:nvSpPr>
        <p:spPr/>
        <p:txBody>
          <a:bodyPr/>
          <a:lstStyle/>
          <a:p>
            <a:fld id="{B7C74997-EF1F-4F7E-BF5A-CECCA9F5DA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A741E-E3E2-497B-934A-7DCA34BFD280}" type="datetime1">
              <a:rPr lang="en-US" smtClean="0"/>
              <a:t>4/28/2022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2022 The Uniquely Abled Project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74997-EF1F-4F7E-BF5A-CECCA9F5DAEA}" type="slidenum">
              <a:rPr lang="en-US" smtClean="0"/>
              <a:pPr/>
              <a:t>‹#›</a:t>
            </a:fld>
            <a:endParaRPr lang="en-US"/>
          </a:p>
        </p:txBody>
      </p:sp>
      <p:pic>
        <p:nvPicPr>
          <p:cNvPr id="10" name="Picture 9" descr="UAP Logo Horizontial.jpg"/>
          <p:cNvPicPr>
            <a:picLocks noChangeAspect="1"/>
          </p:cNvPicPr>
          <p:nvPr userDrawn="1"/>
        </p:nvPicPr>
        <p:blipFill>
          <a:blip r:embed="rId13" cstate="print"/>
          <a:stretch>
            <a:fillRect/>
          </a:stretch>
        </p:blipFill>
        <p:spPr>
          <a:xfrm>
            <a:off x="76200" y="6105407"/>
            <a:ext cx="1524000" cy="7525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25831-F394-45F2-B41F-043768C9C8E7}" type="datetime1">
              <a:rPr lang="en-US" smtClean="0"/>
              <a:t>4/28/2022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2022 The Uniquely Abled Project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74997-EF1F-4F7E-BF5A-CECCA9F5DAEA}" type="slidenum">
              <a:rPr lang="en-US" smtClean="0"/>
              <a:pPr/>
              <a:t>‹#›</a:t>
            </a:fld>
            <a:endParaRPr lang="en-US"/>
          </a:p>
        </p:txBody>
      </p:sp>
    </p:spTree>
    <p:extLst>
      <p:ext uri="{BB962C8B-B14F-4D97-AF65-F5344CB8AC3E}">
        <p14:creationId xmlns:p14="http://schemas.microsoft.com/office/powerpoint/2010/main" val="372443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23052-4797-4A83-A476-CAF4ECC47A26}" type="datetime1">
              <a:rPr lang="en-US" smtClean="0"/>
              <a:t>4/28/2022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2022 The Uniquely Abled Project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74997-EF1F-4F7E-BF5A-CECCA9F5DAEA}" type="slidenum">
              <a:rPr lang="en-US" smtClean="0"/>
              <a:pPr/>
              <a:t>‹#›</a:t>
            </a:fld>
            <a:endParaRPr lang="en-US"/>
          </a:p>
        </p:txBody>
      </p:sp>
      <p:pic>
        <p:nvPicPr>
          <p:cNvPr id="10" name="Picture 9" descr="UAP Logo Horizontial.jpg"/>
          <p:cNvPicPr>
            <a:picLocks noChangeAspect="1"/>
          </p:cNvPicPr>
          <p:nvPr userDrawn="1"/>
        </p:nvPicPr>
        <p:blipFill>
          <a:blip r:embed="rId14" cstate="print"/>
          <a:stretch>
            <a:fillRect/>
          </a:stretch>
        </p:blipFill>
        <p:spPr>
          <a:xfrm>
            <a:off x="76200" y="6105407"/>
            <a:ext cx="1524000" cy="752593"/>
          </a:xfrm>
          <a:prstGeom prst="rect">
            <a:avLst/>
          </a:prstGeom>
        </p:spPr>
      </p:pic>
    </p:spTree>
    <p:extLst>
      <p:ext uri="{BB962C8B-B14F-4D97-AF65-F5344CB8AC3E}">
        <p14:creationId xmlns:p14="http://schemas.microsoft.com/office/powerpoint/2010/main" val="1002613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0416"/>
            <a:ext cx="8458200" cy="1472184"/>
          </a:xfrm>
        </p:spPr>
        <p:txBody>
          <a:bodyPr>
            <a:noAutofit/>
          </a:bodyPr>
          <a:lstStyle/>
          <a:p>
            <a:r>
              <a:rPr lang="en-US" sz="3600" dirty="0"/>
              <a:t>The Uniquely </a:t>
            </a:r>
            <a:r>
              <a:rPr lang="en-US" sz="3600"/>
              <a:t>Abled Project</a:t>
            </a:r>
            <a:endParaRPr lang="en-US" sz="3600" dirty="0">
              <a:effectLst/>
            </a:endParaRPr>
          </a:p>
        </p:txBody>
      </p:sp>
      <p:sp>
        <p:nvSpPr>
          <p:cNvPr id="4" name="TextBox 3"/>
          <p:cNvSpPr txBox="1"/>
          <p:nvPr/>
        </p:nvSpPr>
        <p:spPr>
          <a:xfrm>
            <a:off x="3276600" y="3733800"/>
            <a:ext cx="5867400" cy="1523494"/>
          </a:xfrm>
          <a:prstGeom prst="rect">
            <a:avLst/>
          </a:prstGeom>
          <a:noFill/>
        </p:spPr>
        <p:txBody>
          <a:bodyPr wrap="square" rtlCol="0">
            <a:spAutoFit/>
          </a:bodyPr>
          <a:lstStyle/>
          <a:p>
            <a:r>
              <a:rPr lang="en-US" sz="3100" dirty="0"/>
              <a:t>John Wheeler</a:t>
            </a:r>
          </a:p>
          <a:p>
            <a:r>
              <a:rPr lang="en-US" sz="3100" dirty="0"/>
              <a:t>Project Team Consultant</a:t>
            </a:r>
          </a:p>
          <a:p>
            <a:r>
              <a:rPr lang="en-US" sz="3100" dirty="0"/>
              <a:t>The Uniquely Abled Project™</a:t>
            </a:r>
          </a:p>
        </p:txBody>
      </p:sp>
      <p:pic>
        <p:nvPicPr>
          <p:cNvPr id="5" name="Picture 4" descr="UAP Logo_Box Version.jpg"/>
          <p:cNvPicPr>
            <a:picLocks noChangeAspect="1"/>
          </p:cNvPicPr>
          <p:nvPr/>
        </p:nvPicPr>
        <p:blipFill>
          <a:blip r:embed="rId3" cstate="print"/>
          <a:stretch>
            <a:fillRect/>
          </a:stretch>
        </p:blipFill>
        <p:spPr>
          <a:xfrm>
            <a:off x="609600" y="3327128"/>
            <a:ext cx="2133600" cy="2692672"/>
          </a:xfrm>
          <a:prstGeom prst="rect">
            <a:avLst/>
          </a:prstGeom>
        </p:spPr>
      </p:pic>
      <p:sp>
        <p:nvSpPr>
          <p:cNvPr id="6" name="Slide Number Placeholder 5"/>
          <p:cNvSpPr>
            <a:spLocks noGrp="1"/>
          </p:cNvSpPr>
          <p:nvPr>
            <p:ph type="sldNum" sz="quarter" idx="12"/>
          </p:nvPr>
        </p:nvSpPr>
        <p:spPr/>
        <p:txBody>
          <a:bodyPr/>
          <a:lstStyle/>
          <a:p>
            <a:fld id="{499AA431-B8A4-49EA-87A0-8FC417BD3635}" type="slidenum">
              <a:rPr lang="en-US" smtClean="0"/>
              <a:pPr/>
              <a:t>1</a:t>
            </a:fld>
            <a:endParaRPr lang="en-US"/>
          </a:p>
        </p:txBody>
      </p:sp>
      <p:sp>
        <p:nvSpPr>
          <p:cNvPr id="7" name="Title 1">
            <a:extLst>
              <a:ext uri="{FF2B5EF4-FFF2-40B4-BE49-F238E27FC236}">
                <a16:creationId xmlns:a16="http://schemas.microsoft.com/office/drawing/2014/main" id="{7EFC8228-5DDC-4EF6-843D-AE4699DC9DC7}"/>
              </a:ext>
            </a:extLst>
          </p:cNvPr>
          <p:cNvSpPr txBox="1">
            <a:spLocks/>
          </p:cNvSpPr>
          <p:nvPr/>
        </p:nvSpPr>
        <p:spPr>
          <a:xfrm>
            <a:off x="0" y="1828800"/>
            <a:ext cx="9144000" cy="147218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North Central Ohio Region Industry Manufacturers Workforce Alliance</a:t>
            </a:r>
          </a:p>
          <a:p>
            <a:endParaRPr lang="en-US" sz="3200" dirty="0"/>
          </a:p>
          <a:p>
            <a:r>
              <a:rPr lang="en-US" sz="3200" dirty="0"/>
              <a:t>April 28, 2022</a:t>
            </a:r>
          </a:p>
        </p:txBody>
      </p:sp>
      <p:sp>
        <p:nvSpPr>
          <p:cNvPr id="3" name="Footer Placeholder 2">
            <a:extLst>
              <a:ext uri="{FF2B5EF4-FFF2-40B4-BE49-F238E27FC236}">
                <a16:creationId xmlns:a16="http://schemas.microsoft.com/office/drawing/2014/main" id="{32FBE2B8-9CA9-4DC8-BF22-6975CE1F9538}"/>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What comes to mind when we say someone is uniquely </a:t>
            </a:r>
            <a:r>
              <a:rPr lang="en-US" dirty="0" err="1">
                <a:effectLst/>
              </a:rPr>
              <a:t>abled</a:t>
            </a:r>
            <a:r>
              <a:rPr lang="en-US" dirty="0">
                <a:effectLst/>
              </a:rPr>
              <a:t>?</a:t>
            </a:r>
          </a:p>
        </p:txBody>
      </p:sp>
      <p:pic>
        <p:nvPicPr>
          <p:cNvPr id="4" name="Content Placeholder 3" descr="michael jordan.jpg"/>
          <p:cNvPicPr>
            <a:picLocks noGrp="1" noChangeAspect="1"/>
          </p:cNvPicPr>
          <p:nvPr>
            <p:ph idx="1"/>
          </p:nvPr>
        </p:nvPicPr>
        <p:blipFill>
          <a:blip r:embed="rId3" cstate="print"/>
          <a:stretch>
            <a:fillRect/>
          </a:stretch>
        </p:blipFill>
        <p:spPr>
          <a:xfrm>
            <a:off x="914400" y="1905000"/>
            <a:ext cx="7315200" cy="4114800"/>
          </a:xfrm>
        </p:spPr>
      </p:pic>
      <p:sp>
        <p:nvSpPr>
          <p:cNvPr id="5" name="Slide Number Placeholder 4"/>
          <p:cNvSpPr>
            <a:spLocks noGrp="1"/>
          </p:cNvSpPr>
          <p:nvPr>
            <p:ph type="sldNum" sz="quarter" idx="12"/>
          </p:nvPr>
        </p:nvSpPr>
        <p:spPr/>
        <p:txBody>
          <a:bodyPr/>
          <a:lstStyle/>
          <a:p>
            <a:fld id="{499AA431-B8A4-49EA-87A0-8FC417BD3635}" type="slidenum">
              <a:rPr lang="en-US" smtClean="0"/>
              <a:pPr/>
              <a:t>10</a:t>
            </a:fld>
            <a:endParaRPr lang="en-US"/>
          </a:p>
        </p:txBody>
      </p:sp>
      <p:sp>
        <p:nvSpPr>
          <p:cNvPr id="3" name="Footer Placeholder 2">
            <a:extLst>
              <a:ext uri="{FF2B5EF4-FFF2-40B4-BE49-F238E27FC236}">
                <a16:creationId xmlns:a16="http://schemas.microsoft.com/office/drawing/2014/main" id="{1CE75431-1216-4D9B-A624-576A01BC7A00}"/>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AA19-D968-4878-A632-BE52C1BE61E7}"/>
              </a:ext>
            </a:extLst>
          </p:cNvPr>
          <p:cNvSpPr>
            <a:spLocks noGrp="1"/>
          </p:cNvSpPr>
          <p:nvPr>
            <p:ph type="title"/>
          </p:nvPr>
        </p:nvSpPr>
        <p:spPr>
          <a:xfrm>
            <a:off x="457200" y="274638"/>
            <a:ext cx="8229600" cy="1143000"/>
          </a:xfrm>
        </p:spPr>
        <p:txBody>
          <a:bodyPr anchor="ctr">
            <a:normAutofit/>
          </a:bodyPr>
          <a:lstStyle/>
          <a:p>
            <a:r>
              <a:rPr lang="en-US" dirty="0"/>
              <a:t>Uniquely Abled =&gt;</a:t>
            </a:r>
          </a:p>
        </p:txBody>
      </p:sp>
      <p:sp>
        <p:nvSpPr>
          <p:cNvPr id="3" name="Content Placeholder 2">
            <a:extLst>
              <a:ext uri="{FF2B5EF4-FFF2-40B4-BE49-F238E27FC236}">
                <a16:creationId xmlns:a16="http://schemas.microsoft.com/office/drawing/2014/main" id="{A5DE5CB8-FAF4-4FB7-90DE-CA6AF2F2B541}"/>
              </a:ext>
            </a:extLst>
          </p:cNvPr>
          <p:cNvSpPr>
            <a:spLocks noGrp="1"/>
          </p:cNvSpPr>
          <p:nvPr>
            <p:ph sz="half" idx="2"/>
          </p:nvPr>
        </p:nvSpPr>
        <p:spPr>
          <a:xfrm>
            <a:off x="457200" y="2174875"/>
            <a:ext cx="4040188" cy="3951288"/>
          </a:xfrm>
        </p:spPr>
        <p:txBody>
          <a:bodyPr>
            <a:normAutofit/>
          </a:bodyPr>
          <a:lstStyle/>
          <a:p>
            <a:r>
              <a:rPr lang="en-US" dirty="0"/>
              <a:t>What are they really good at?</a:t>
            </a:r>
          </a:p>
          <a:p>
            <a:r>
              <a:rPr lang="en-US" dirty="0"/>
              <a:t>How might their unique abilities help me?</a:t>
            </a:r>
          </a:p>
          <a:p>
            <a:r>
              <a:rPr lang="en-US" dirty="0"/>
              <a:t>What new things might be accomplished utilizing their unique abilities?</a:t>
            </a:r>
          </a:p>
        </p:txBody>
      </p:sp>
      <p:pic>
        <p:nvPicPr>
          <p:cNvPr id="6" name="Picture 5" descr="A basketball player in front of a crowd&#10;&#10;Description automatically generated">
            <a:extLst>
              <a:ext uri="{FF2B5EF4-FFF2-40B4-BE49-F238E27FC236}">
                <a16:creationId xmlns:a16="http://schemas.microsoft.com/office/drawing/2014/main" id="{107AAA36-B0D9-41FD-AE15-82A7B8D37F37}"/>
              </a:ext>
            </a:extLst>
          </p:cNvPr>
          <p:cNvPicPr>
            <a:picLocks noChangeAspect="1"/>
          </p:cNvPicPr>
          <p:nvPr/>
        </p:nvPicPr>
        <p:blipFill rotWithShape="1">
          <a:blip r:embed="rId3"/>
          <a:srcRect l="22210" r="20251" b="-2"/>
          <a:stretch/>
        </p:blipFill>
        <p:spPr>
          <a:xfrm>
            <a:off x="4645025" y="1828800"/>
            <a:ext cx="4041775" cy="3951288"/>
          </a:xfrm>
          <a:prstGeom prst="rect">
            <a:avLst/>
          </a:prstGeom>
          <a:noFill/>
        </p:spPr>
      </p:pic>
      <p:sp>
        <p:nvSpPr>
          <p:cNvPr id="5" name="Footer Placeholder 4">
            <a:extLst>
              <a:ext uri="{FF2B5EF4-FFF2-40B4-BE49-F238E27FC236}">
                <a16:creationId xmlns:a16="http://schemas.microsoft.com/office/drawing/2014/main" id="{222D3688-2A53-4167-B82D-2044C63A07F2}"/>
              </a:ext>
            </a:extLst>
          </p:cNvPr>
          <p:cNvSpPr>
            <a:spLocks noGrp="1"/>
          </p:cNvSpPr>
          <p:nvPr>
            <p:ph type="ftr" sz="quarter" idx="11"/>
          </p:nvPr>
        </p:nvSpPr>
        <p:spPr>
          <a:xfrm>
            <a:off x="3124200" y="6356350"/>
            <a:ext cx="28956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2022 The Uniquely Abled Project</a:t>
            </a:r>
          </a:p>
        </p:txBody>
      </p:sp>
      <p:sp>
        <p:nvSpPr>
          <p:cNvPr id="4" name="Slide Number Placeholder 3">
            <a:extLst>
              <a:ext uri="{FF2B5EF4-FFF2-40B4-BE49-F238E27FC236}">
                <a16:creationId xmlns:a16="http://schemas.microsoft.com/office/drawing/2014/main" id="{E01F9908-14CA-44F4-ADBA-4566F7C19AA9}"/>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7C74997-EF1F-4F7E-BF5A-CECCA9F5DA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353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498080" cy="1143000"/>
          </a:xfrm>
        </p:spPr>
        <p:txBody>
          <a:bodyPr>
            <a:normAutofit fontScale="90000"/>
          </a:bodyPr>
          <a:lstStyle/>
          <a:p>
            <a:r>
              <a:rPr lang="en-US" dirty="0">
                <a:effectLst/>
              </a:rPr>
              <a:t>When one ability is diminished, </a:t>
            </a:r>
            <a:br>
              <a:rPr lang="en-US" dirty="0">
                <a:effectLst/>
              </a:rPr>
            </a:br>
            <a:r>
              <a:rPr lang="en-US" dirty="0">
                <a:effectLst/>
              </a:rPr>
              <a:t>the body makes up for it by causing other abilities to be extraordinary (unique abilities).</a:t>
            </a:r>
          </a:p>
        </p:txBody>
      </p:sp>
      <p:pic>
        <p:nvPicPr>
          <p:cNvPr id="4" name="Content Placeholder 3" descr="Sense of touch.jpg"/>
          <p:cNvPicPr>
            <a:picLocks noGrp="1" noChangeAspect="1"/>
          </p:cNvPicPr>
          <p:nvPr>
            <p:ph idx="1"/>
          </p:nvPr>
        </p:nvPicPr>
        <p:blipFill>
          <a:blip r:embed="rId3" cstate="print"/>
          <a:stretch>
            <a:fillRect/>
          </a:stretch>
        </p:blipFill>
        <p:spPr>
          <a:xfrm>
            <a:off x="1249921" y="2743199"/>
            <a:ext cx="6674879" cy="3752765"/>
          </a:xfrm>
        </p:spPr>
      </p:pic>
      <p:sp>
        <p:nvSpPr>
          <p:cNvPr id="5" name="Slide Number Placeholder 4"/>
          <p:cNvSpPr>
            <a:spLocks noGrp="1"/>
          </p:cNvSpPr>
          <p:nvPr>
            <p:ph type="sldNum" sz="quarter" idx="12"/>
          </p:nvPr>
        </p:nvSpPr>
        <p:spPr/>
        <p:txBody>
          <a:bodyPr/>
          <a:lstStyle/>
          <a:p>
            <a:fld id="{499AA431-B8A4-49EA-87A0-8FC417BD3635}" type="slidenum">
              <a:rPr lang="en-US" smtClean="0"/>
              <a:pPr/>
              <a:t>12</a:t>
            </a:fld>
            <a:endParaRPr lang="en-US"/>
          </a:p>
        </p:txBody>
      </p:sp>
      <p:sp>
        <p:nvSpPr>
          <p:cNvPr id="3" name="Footer Placeholder 2">
            <a:extLst>
              <a:ext uri="{FF2B5EF4-FFF2-40B4-BE49-F238E27FC236}">
                <a16:creationId xmlns:a16="http://schemas.microsoft.com/office/drawing/2014/main" id="{3FCD2339-6774-43D6-9940-9D0B1AC3B599}"/>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Then ask, what job could use these unique abilities?</a:t>
            </a:r>
          </a:p>
        </p:txBody>
      </p:sp>
      <p:pic>
        <p:nvPicPr>
          <p:cNvPr id="4" name="Content Placeholder 3" descr="blind masseur.JPG"/>
          <p:cNvPicPr>
            <a:picLocks noGrp="1" noChangeAspect="1"/>
          </p:cNvPicPr>
          <p:nvPr>
            <p:ph idx="1"/>
          </p:nvPr>
        </p:nvPicPr>
        <p:blipFill>
          <a:blip r:embed="rId3" cstate="print"/>
          <a:stretch>
            <a:fillRect/>
          </a:stretch>
        </p:blipFill>
        <p:spPr>
          <a:xfrm>
            <a:off x="1676400" y="1841341"/>
            <a:ext cx="5867400" cy="4559459"/>
          </a:xfrm>
        </p:spPr>
      </p:pic>
      <p:sp>
        <p:nvSpPr>
          <p:cNvPr id="5" name="Slide Number Placeholder 4"/>
          <p:cNvSpPr>
            <a:spLocks noGrp="1"/>
          </p:cNvSpPr>
          <p:nvPr>
            <p:ph type="sldNum" sz="quarter" idx="12"/>
          </p:nvPr>
        </p:nvSpPr>
        <p:spPr/>
        <p:txBody>
          <a:bodyPr/>
          <a:lstStyle/>
          <a:p>
            <a:fld id="{499AA431-B8A4-49EA-87A0-8FC417BD3635}" type="slidenum">
              <a:rPr lang="en-US" smtClean="0"/>
              <a:pPr/>
              <a:t>13</a:t>
            </a:fld>
            <a:endParaRPr lang="en-US"/>
          </a:p>
        </p:txBody>
      </p:sp>
      <p:sp>
        <p:nvSpPr>
          <p:cNvPr id="3" name="Footer Placeholder 2">
            <a:extLst>
              <a:ext uri="{FF2B5EF4-FFF2-40B4-BE49-F238E27FC236}">
                <a16:creationId xmlns:a16="http://schemas.microsoft.com/office/drawing/2014/main" id="{138F7904-D10E-46CD-87BC-4795F1C66F83}"/>
              </a:ext>
            </a:extLst>
          </p:cNvPr>
          <p:cNvSpPr>
            <a:spLocks noGrp="1"/>
          </p:cNvSpPr>
          <p:nvPr>
            <p:ph type="ftr" sz="quarter" idx="11"/>
          </p:nvPr>
        </p:nvSpPr>
        <p:spPr/>
        <p:txBody>
          <a:bodyPr/>
          <a:lstStyle/>
          <a:p>
            <a:r>
              <a:rPr lang="en-US"/>
              <a:t>© 2022 The Uniquely Abled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effectLst/>
              </a:rPr>
              <a:t>The purposes of the </a:t>
            </a:r>
            <a:br>
              <a:rPr lang="en-US" dirty="0">
                <a:effectLst/>
              </a:rPr>
            </a:br>
            <a:r>
              <a:rPr lang="en-US" dirty="0">
                <a:effectLst/>
              </a:rPr>
              <a:t>Uniquely Abled Project are to:</a:t>
            </a:r>
          </a:p>
        </p:txBody>
      </p:sp>
      <p:sp>
        <p:nvSpPr>
          <p:cNvPr id="3" name="Content Placeholder 2"/>
          <p:cNvSpPr>
            <a:spLocks noGrp="1"/>
          </p:cNvSpPr>
          <p:nvPr>
            <p:ph idx="1"/>
          </p:nvPr>
        </p:nvSpPr>
        <p:spPr>
          <a:xfrm>
            <a:off x="838200" y="1447800"/>
            <a:ext cx="7498080" cy="4800600"/>
          </a:xfrm>
        </p:spPr>
        <p:txBody>
          <a:bodyPr>
            <a:normAutofit/>
          </a:bodyPr>
          <a:lstStyle/>
          <a:p>
            <a:r>
              <a:rPr lang="en-US" dirty="0"/>
              <a:t>Shift the societal paradigm from “disabled” to “uniquely </a:t>
            </a:r>
            <a:r>
              <a:rPr lang="en-US" dirty="0" err="1"/>
              <a:t>abled</a:t>
            </a:r>
            <a:r>
              <a:rPr lang="en-US" dirty="0"/>
              <a:t>”.</a:t>
            </a:r>
          </a:p>
          <a:p>
            <a:endParaRPr lang="en-US" dirty="0"/>
          </a:p>
          <a:p>
            <a:pPr>
              <a:buNone/>
            </a:pPr>
            <a:endParaRPr lang="en-US" dirty="0"/>
          </a:p>
          <a:p>
            <a:r>
              <a:rPr lang="en-US" dirty="0"/>
              <a:t>Provide skilled workers by matching an individual’s unique abilities to the needs</a:t>
            </a:r>
            <a:br>
              <a:rPr lang="en-US" dirty="0"/>
            </a:br>
            <a:r>
              <a:rPr lang="en-US" dirty="0"/>
              <a:t>of </a:t>
            </a:r>
            <a:r>
              <a:rPr lang="en-US" u="sng" dirty="0"/>
              <a:t>career</a:t>
            </a:r>
            <a:r>
              <a:rPr lang="en-US" dirty="0"/>
              <a:t>  jobs </a:t>
            </a:r>
            <a:br>
              <a:rPr lang="en-US" dirty="0"/>
            </a:br>
            <a:r>
              <a:rPr lang="en-US" u="sng" dirty="0"/>
              <a:t>in demand</a:t>
            </a:r>
            <a:r>
              <a:rPr lang="en-US" dirty="0"/>
              <a:t>.</a:t>
            </a:r>
          </a:p>
        </p:txBody>
      </p:sp>
      <p:sp>
        <p:nvSpPr>
          <p:cNvPr id="4" name="Right Arrow 3"/>
          <p:cNvSpPr/>
          <p:nvPr/>
        </p:nvSpPr>
        <p:spPr>
          <a:xfrm>
            <a:off x="3200400" y="28194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2819400"/>
            <a:ext cx="1447800" cy="461665"/>
          </a:xfrm>
          <a:prstGeom prst="rect">
            <a:avLst/>
          </a:prstGeom>
          <a:noFill/>
        </p:spPr>
        <p:txBody>
          <a:bodyPr wrap="square" rtlCol="0">
            <a:spAutoFit/>
          </a:bodyPr>
          <a:lstStyle/>
          <a:p>
            <a:r>
              <a:rPr lang="en-US" sz="2400" dirty="0"/>
              <a:t>You can’t.</a:t>
            </a:r>
          </a:p>
        </p:txBody>
      </p:sp>
      <p:sp>
        <p:nvSpPr>
          <p:cNvPr id="6" name="TextBox 5"/>
          <p:cNvSpPr txBox="1"/>
          <p:nvPr/>
        </p:nvSpPr>
        <p:spPr>
          <a:xfrm>
            <a:off x="4038600" y="2674203"/>
            <a:ext cx="2514600" cy="830997"/>
          </a:xfrm>
          <a:prstGeom prst="rect">
            <a:avLst/>
          </a:prstGeom>
          <a:noFill/>
        </p:spPr>
        <p:txBody>
          <a:bodyPr wrap="square" rtlCol="0">
            <a:spAutoFit/>
          </a:bodyPr>
          <a:lstStyle/>
          <a:p>
            <a:r>
              <a:rPr lang="en-US" sz="2400" dirty="0"/>
              <a:t>I can do it </a:t>
            </a:r>
            <a:r>
              <a:rPr lang="en-US" sz="2400" dirty="0">
                <a:solidFill>
                  <a:srgbClr val="FF0000"/>
                </a:solidFill>
              </a:rPr>
              <a:t>better</a:t>
            </a:r>
            <a:r>
              <a:rPr lang="en-US" sz="2400" dirty="0"/>
              <a:t> than anyone.</a:t>
            </a:r>
          </a:p>
        </p:txBody>
      </p:sp>
      <p:sp>
        <p:nvSpPr>
          <p:cNvPr id="7" name="Slide Number Placeholder 6"/>
          <p:cNvSpPr>
            <a:spLocks noGrp="1"/>
          </p:cNvSpPr>
          <p:nvPr>
            <p:ph type="sldNum" sz="quarter" idx="12"/>
          </p:nvPr>
        </p:nvSpPr>
        <p:spPr/>
        <p:txBody>
          <a:bodyPr/>
          <a:lstStyle/>
          <a:p>
            <a:fld id="{499AA431-B8A4-49EA-87A0-8FC417BD3635}" type="slidenum">
              <a:rPr lang="en-US" smtClean="0"/>
              <a:pPr/>
              <a:t>14</a:t>
            </a:fld>
            <a:endParaRPr lang="en-US"/>
          </a:p>
        </p:txBody>
      </p:sp>
      <p:pic>
        <p:nvPicPr>
          <p:cNvPr id="8" name="Picture 7" descr="matching-puzzle-pieces-sky.jpg"/>
          <p:cNvPicPr>
            <a:picLocks noChangeAspect="1"/>
          </p:cNvPicPr>
          <p:nvPr/>
        </p:nvPicPr>
        <p:blipFill>
          <a:blip r:embed="rId3" cstate="print"/>
          <a:stretch>
            <a:fillRect/>
          </a:stretch>
        </p:blipFill>
        <p:spPr>
          <a:xfrm>
            <a:off x="5105400" y="4800600"/>
            <a:ext cx="2989084" cy="1719435"/>
          </a:xfrm>
          <a:prstGeom prst="rect">
            <a:avLst/>
          </a:prstGeom>
        </p:spPr>
      </p:pic>
      <p:sp>
        <p:nvSpPr>
          <p:cNvPr id="9" name="Footer Placeholder 8">
            <a:extLst>
              <a:ext uri="{FF2B5EF4-FFF2-40B4-BE49-F238E27FC236}">
                <a16:creationId xmlns:a16="http://schemas.microsoft.com/office/drawing/2014/main" id="{4D690DB6-F26B-4211-9594-C1AC21B55160}"/>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B910-F666-4EEF-8867-D0D253F84D23}"/>
              </a:ext>
            </a:extLst>
          </p:cNvPr>
          <p:cNvSpPr>
            <a:spLocks noGrp="1"/>
          </p:cNvSpPr>
          <p:nvPr>
            <p:ph type="title"/>
          </p:nvPr>
        </p:nvSpPr>
        <p:spPr/>
        <p:txBody>
          <a:bodyPr>
            <a:normAutofit fontScale="90000"/>
          </a:bodyPr>
          <a:lstStyle/>
          <a:p>
            <a:r>
              <a:rPr lang="en-US" dirty="0"/>
              <a:t>There are two programs of The UAP</a:t>
            </a:r>
          </a:p>
        </p:txBody>
      </p:sp>
      <p:sp>
        <p:nvSpPr>
          <p:cNvPr id="3" name="Content Placeholder 2">
            <a:extLst>
              <a:ext uri="{FF2B5EF4-FFF2-40B4-BE49-F238E27FC236}">
                <a16:creationId xmlns:a16="http://schemas.microsoft.com/office/drawing/2014/main" id="{E1B5DA6E-B520-426F-86B6-BF6E768F069C}"/>
              </a:ext>
            </a:extLst>
          </p:cNvPr>
          <p:cNvSpPr>
            <a:spLocks noGrp="1"/>
          </p:cNvSpPr>
          <p:nvPr>
            <p:ph idx="1"/>
          </p:nvPr>
        </p:nvSpPr>
        <p:spPr>
          <a:xfrm>
            <a:off x="609600" y="1447800"/>
            <a:ext cx="4581525" cy="3863578"/>
          </a:xfrm>
        </p:spPr>
        <p:txBody>
          <a:bodyPr>
            <a:normAutofit fontScale="92500" lnSpcReduction="20000"/>
          </a:bodyPr>
          <a:lstStyle/>
          <a:p>
            <a:r>
              <a:rPr lang="en-US" u="sng" dirty="0"/>
              <a:t>The Uniquely Abled Academies™</a:t>
            </a:r>
            <a:r>
              <a:rPr lang="en-US" dirty="0"/>
              <a:t>: For jobs that require prior training</a:t>
            </a:r>
          </a:p>
          <a:p>
            <a:endParaRPr lang="en-US" u="sng" dirty="0"/>
          </a:p>
          <a:p>
            <a:endParaRPr lang="en-US" u="sng" dirty="0"/>
          </a:p>
          <a:p>
            <a:pPr marL="0" indent="0">
              <a:buNone/>
            </a:pPr>
            <a:endParaRPr lang="en-US" u="sng" dirty="0"/>
          </a:p>
          <a:p>
            <a:r>
              <a:rPr lang="en-US" u="sng" dirty="0"/>
              <a:t>The UAP Jobs Program™</a:t>
            </a:r>
            <a:r>
              <a:rPr lang="en-US" dirty="0"/>
              <a:t>: For jobs that do not require prior training</a:t>
            </a:r>
          </a:p>
          <a:p>
            <a:endParaRPr lang="en-US" dirty="0"/>
          </a:p>
        </p:txBody>
      </p:sp>
      <p:pic>
        <p:nvPicPr>
          <p:cNvPr id="5" name="Picture 4">
            <a:extLst>
              <a:ext uri="{FF2B5EF4-FFF2-40B4-BE49-F238E27FC236}">
                <a16:creationId xmlns:a16="http://schemas.microsoft.com/office/drawing/2014/main" id="{CF8B1178-B939-45CF-8FFC-9BBB0E041B6F}"/>
              </a:ext>
            </a:extLst>
          </p:cNvPr>
          <p:cNvPicPr>
            <a:picLocks noChangeAspect="1"/>
          </p:cNvPicPr>
          <p:nvPr/>
        </p:nvPicPr>
        <p:blipFill>
          <a:blip r:embed="rId3"/>
          <a:stretch>
            <a:fillRect/>
          </a:stretch>
        </p:blipFill>
        <p:spPr>
          <a:xfrm>
            <a:off x="5448723" y="1403222"/>
            <a:ext cx="2857077" cy="1899705"/>
          </a:xfrm>
          <a:prstGeom prst="rect">
            <a:avLst/>
          </a:prstGeom>
        </p:spPr>
      </p:pic>
      <p:pic>
        <p:nvPicPr>
          <p:cNvPr id="7" name="Picture 6">
            <a:extLst>
              <a:ext uri="{FF2B5EF4-FFF2-40B4-BE49-F238E27FC236}">
                <a16:creationId xmlns:a16="http://schemas.microsoft.com/office/drawing/2014/main" id="{19402131-E6FA-4A48-8A4E-4DC082CBDCA9}"/>
              </a:ext>
            </a:extLst>
          </p:cNvPr>
          <p:cNvPicPr>
            <a:picLocks noChangeAspect="1"/>
          </p:cNvPicPr>
          <p:nvPr/>
        </p:nvPicPr>
        <p:blipFill>
          <a:blip r:embed="rId4"/>
          <a:stretch>
            <a:fillRect/>
          </a:stretch>
        </p:blipFill>
        <p:spPr>
          <a:xfrm>
            <a:off x="5348506" y="4052834"/>
            <a:ext cx="2957294" cy="1971530"/>
          </a:xfrm>
          <a:prstGeom prst="rect">
            <a:avLst/>
          </a:prstGeom>
        </p:spPr>
      </p:pic>
      <p:sp>
        <p:nvSpPr>
          <p:cNvPr id="6" name="Footer Placeholder 5">
            <a:extLst>
              <a:ext uri="{FF2B5EF4-FFF2-40B4-BE49-F238E27FC236}">
                <a16:creationId xmlns:a16="http://schemas.microsoft.com/office/drawing/2014/main" id="{1EEE170D-8BDF-4010-85BE-7183DF0A6F37}"/>
              </a:ext>
            </a:extLst>
          </p:cNvPr>
          <p:cNvSpPr>
            <a:spLocks noGrp="1"/>
          </p:cNvSpPr>
          <p:nvPr>
            <p:ph type="ftr" sz="quarter" idx="11"/>
          </p:nvPr>
        </p:nvSpPr>
        <p:spPr/>
        <p:txBody>
          <a:bodyPr/>
          <a:lstStyle/>
          <a:p>
            <a:r>
              <a:rPr lang="en-US"/>
              <a:t>© 2022 The Uniquely Abled Project</a:t>
            </a:r>
          </a:p>
        </p:txBody>
      </p:sp>
      <p:sp>
        <p:nvSpPr>
          <p:cNvPr id="8" name="Slide Number Placeholder 7">
            <a:extLst>
              <a:ext uri="{FF2B5EF4-FFF2-40B4-BE49-F238E27FC236}">
                <a16:creationId xmlns:a16="http://schemas.microsoft.com/office/drawing/2014/main" id="{F2E3E5B0-7C67-495C-9910-23B084328746}"/>
              </a:ext>
            </a:extLst>
          </p:cNvPr>
          <p:cNvSpPr>
            <a:spLocks noGrp="1"/>
          </p:cNvSpPr>
          <p:nvPr>
            <p:ph type="sldNum" sz="quarter" idx="12"/>
          </p:nvPr>
        </p:nvSpPr>
        <p:spPr/>
        <p:txBody>
          <a:bodyPr/>
          <a:lstStyle/>
          <a:p>
            <a:fld id="{B7C74997-EF1F-4F7E-BF5A-CECCA9F5DAEA}" type="slidenum">
              <a:rPr lang="en-US" smtClean="0"/>
              <a:pPr/>
              <a:t>15</a:t>
            </a:fld>
            <a:endParaRPr lang="en-US"/>
          </a:p>
        </p:txBody>
      </p:sp>
    </p:spTree>
    <p:extLst>
      <p:ext uri="{BB962C8B-B14F-4D97-AF65-F5344CB8AC3E}">
        <p14:creationId xmlns:p14="http://schemas.microsoft.com/office/powerpoint/2010/main" val="333191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a:effectLst/>
              </a:rPr>
              <a:t>There are 9 critical components of </a:t>
            </a:r>
            <a:r>
              <a:rPr lang="en-US" dirty="0"/>
              <a:t>career education facilities for the uniquely abled.</a:t>
            </a:r>
            <a:endParaRPr lang="en-US" dirty="0">
              <a:effectLst/>
            </a:endParaRPr>
          </a:p>
        </p:txBody>
      </p:sp>
      <p:sp>
        <p:nvSpPr>
          <p:cNvPr id="3" name="Content Placeholder 2"/>
          <p:cNvSpPr>
            <a:spLocks noGrp="1"/>
          </p:cNvSpPr>
          <p:nvPr>
            <p:ph idx="1"/>
          </p:nvPr>
        </p:nvSpPr>
        <p:spPr>
          <a:xfrm>
            <a:off x="807720" y="1447800"/>
            <a:ext cx="7498080" cy="609600"/>
          </a:xfrm>
        </p:spPr>
        <p:txBody>
          <a:bodyPr>
            <a:normAutofit/>
          </a:bodyPr>
          <a:lstStyle/>
          <a:p>
            <a:pPr marL="515938" indent="-434975">
              <a:buFont typeface="+mj-lt"/>
              <a:buAutoNum type="arabicPeriod"/>
            </a:pPr>
            <a:r>
              <a:rPr lang="en-US" u="sng" dirty="0"/>
              <a:t>Selection of students</a:t>
            </a:r>
          </a:p>
        </p:txBody>
      </p:sp>
      <p:pic>
        <p:nvPicPr>
          <p:cNvPr id="4" name="Picture 3" descr="Selection.jpg"/>
          <p:cNvPicPr>
            <a:picLocks noChangeAspect="1"/>
          </p:cNvPicPr>
          <p:nvPr/>
        </p:nvPicPr>
        <p:blipFill>
          <a:blip r:embed="rId3" cstate="print"/>
          <a:stretch>
            <a:fillRect/>
          </a:stretch>
        </p:blipFill>
        <p:spPr>
          <a:xfrm>
            <a:off x="2057400" y="2438400"/>
            <a:ext cx="4978400" cy="3733800"/>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16</a:t>
            </a:fld>
            <a:endParaRPr lang="en-US"/>
          </a:p>
        </p:txBody>
      </p:sp>
      <p:sp>
        <p:nvSpPr>
          <p:cNvPr id="6" name="Footer Placeholder 5">
            <a:extLst>
              <a:ext uri="{FF2B5EF4-FFF2-40B4-BE49-F238E27FC236}">
                <a16:creationId xmlns:a16="http://schemas.microsoft.com/office/drawing/2014/main" id="{6904106E-08B2-4566-A1D1-FDF520E1FB17}"/>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F552-935E-4FD7-8DED-4D52CB32F538}"/>
              </a:ext>
            </a:extLst>
          </p:cNvPr>
          <p:cNvSpPr>
            <a:spLocks noGrp="1"/>
          </p:cNvSpPr>
          <p:nvPr>
            <p:ph type="title"/>
          </p:nvPr>
        </p:nvSpPr>
        <p:spPr>
          <a:xfrm>
            <a:off x="228600" y="274638"/>
            <a:ext cx="8915400" cy="1143000"/>
          </a:xfrm>
        </p:spPr>
        <p:txBody>
          <a:bodyPr>
            <a:normAutofit fontScale="90000"/>
          </a:bodyPr>
          <a:lstStyle/>
          <a:p>
            <a:r>
              <a:rPr lang="en-US" dirty="0"/>
              <a:t>Typical abilities of a level 1 autistic are a perfect match for a CNC machinist.</a:t>
            </a:r>
          </a:p>
        </p:txBody>
      </p:sp>
      <p:sp>
        <p:nvSpPr>
          <p:cNvPr id="3" name="Content Placeholder 2">
            <a:extLst>
              <a:ext uri="{FF2B5EF4-FFF2-40B4-BE49-F238E27FC236}">
                <a16:creationId xmlns:a16="http://schemas.microsoft.com/office/drawing/2014/main" id="{E2D4957E-FE5F-4CF0-A464-08B607B880A4}"/>
              </a:ext>
            </a:extLst>
          </p:cNvPr>
          <p:cNvSpPr>
            <a:spLocks noGrp="1"/>
          </p:cNvSpPr>
          <p:nvPr>
            <p:ph idx="1"/>
          </p:nvPr>
        </p:nvSpPr>
        <p:spPr>
          <a:xfrm>
            <a:off x="-228600" y="1600200"/>
            <a:ext cx="8229600" cy="4832350"/>
          </a:xfrm>
        </p:spPr>
        <p:txBody>
          <a:bodyPr>
            <a:normAutofit fontScale="85000" lnSpcReduction="20000"/>
          </a:bodyPr>
          <a:lstStyle/>
          <a:p>
            <a:pPr marL="973138"/>
            <a:r>
              <a:rPr lang="en-US" dirty="0"/>
              <a:t>Repetitive tolerant and detail focused.</a:t>
            </a:r>
          </a:p>
          <a:p>
            <a:pPr marL="973138"/>
            <a:r>
              <a:rPr lang="en-US" dirty="0"/>
              <a:t>Able to focus for long time periods.</a:t>
            </a:r>
          </a:p>
          <a:p>
            <a:pPr marL="973138"/>
            <a:r>
              <a:rPr lang="en-US" dirty="0"/>
              <a:t>Often high intelligence.</a:t>
            </a:r>
          </a:p>
          <a:p>
            <a:pPr marL="973138"/>
            <a:r>
              <a:rPr lang="en-US" dirty="0"/>
              <a:t>Often mechanically inclined.</a:t>
            </a:r>
          </a:p>
          <a:p>
            <a:pPr marL="973138"/>
            <a:r>
              <a:rPr lang="en-US" dirty="0"/>
              <a:t>Focused on accuracy, able to </a:t>
            </a:r>
            <a:br>
              <a:rPr lang="en-US" dirty="0"/>
            </a:br>
            <a:r>
              <a:rPr lang="en-US" dirty="0"/>
              <a:t>detect when something </a:t>
            </a:r>
            <a:br>
              <a:rPr lang="en-US" dirty="0"/>
            </a:br>
            <a:r>
              <a:rPr lang="en-US" dirty="0"/>
              <a:t>isn’t right.</a:t>
            </a:r>
          </a:p>
          <a:p>
            <a:pPr marL="973138"/>
            <a:r>
              <a:rPr lang="en-US" dirty="0"/>
              <a:t>Likes working alone.</a:t>
            </a:r>
          </a:p>
          <a:p>
            <a:pPr marL="973138"/>
            <a:r>
              <a:rPr lang="en-US" dirty="0"/>
              <a:t>Follows rules.</a:t>
            </a:r>
          </a:p>
          <a:p>
            <a:pPr marL="973138"/>
            <a:r>
              <a:rPr lang="en-US" dirty="0"/>
              <a:t>Does what they say they will do.</a:t>
            </a:r>
          </a:p>
          <a:p>
            <a:pPr marL="973138"/>
            <a:r>
              <a:rPr lang="en-US" dirty="0"/>
              <a:t>Dislikes transitions to a different company.</a:t>
            </a:r>
          </a:p>
          <a:p>
            <a:pPr marL="973138"/>
            <a:r>
              <a:rPr lang="en-US" dirty="0"/>
              <a:t>Very appreciative of having a job.</a:t>
            </a:r>
          </a:p>
        </p:txBody>
      </p:sp>
      <p:sp>
        <p:nvSpPr>
          <p:cNvPr id="4" name="Slide Number Placeholder 3">
            <a:extLst>
              <a:ext uri="{FF2B5EF4-FFF2-40B4-BE49-F238E27FC236}">
                <a16:creationId xmlns:a16="http://schemas.microsoft.com/office/drawing/2014/main" id="{B5FEA137-42C2-469B-B476-3C49601546F9}"/>
              </a:ext>
            </a:extLst>
          </p:cNvPr>
          <p:cNvSpPr>
            <a:spLocks noGrp="1"/>
          </p:cNvSpPr>
          <p:nvPr>
            <p:ph type="sldNum" sz="quarter" idx="12"/>
          </p:nvPr>
        </p:nvSpPr>
        <p:spPr/>
        <p:txBody>
          <a:bodyPr/>
          <a:lstStyle/>
          <a:p>
            <a:fld id="{B7C74997-EF1F-4F7E-BF5A-CECCA9F5DAEA}" type="slidenum">
              <a:rPr lang="en-US" smtClean="0"/>
              <a:pPr/>
              <a:t>17</a:t>
            </a:fld>
            <a:endParaRPr lang="en-US"/>
          </a:p>
        </p:txBody>
      </p:sp>
      <p:pic>
        <p:nvPicPr>
          <p:cNvPr id="6" name="Picture 5" descr="Text&#10;&#10;Description automatically generated">
            <a:extLst>
              <a:ext uri="{FF2B5EF4-FFF2-40B4-BE49-F238E27FC236}">
                <a16:creationId xmlns:a16="http://schemas.microsoft.com/office/drawing/2014/main" id="{4D9FAFE6-7E95-499A-8612-F8805FFDB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261" y="2629098"/>
            <a:ext cx="4190998" cy="2376123"/>
          </a:xfrm>
          <a:prstGeom prst="rect">
            <a:avLst/>
          </a:prstGeom>
        </p:spPr>
      </p:pic>
      <p:sp>
        <p:nvSpPr>
          <p:cNvPr id="5" name="Footer Placeholder 4">
            <a:extLst>
              <a:ext uri="{FF2B5EF4-FFF2-40B4-BE49-F238E27FC236}">
                <a16:creationId xmlns:a16="http://schemas.microsoft.com/office/drawing/2014/main" id="{BCEC9219-D640-48CC-B1DC-703390F48864}"/>
              </a:ext>
            </a:extLst>
          </p:cNvPr>
          <p:cNvSpPr>
            <a:spLocks noGrp="1"/>
          </p:cNvSpPr>
          <p:nvPr>
            <p:ph type="ftr" sz="quarter" idx="11"/>
          </p:nvPr>
        </p:nvSpPr>
        <p:spPr/>
        <p:txBody>
          <a:bodyPr/>
          <a:lstStyle/>
          <a:p>
            <a:r>
              <a:rPr lang="en-US"/>
              <a:t>© 2022 The Uniquely Abled Project</a:t>
            </a:r>
          </a:p>
        </p:txBody>
      </p:sp>
    </p:spTree>
    <p:extLst>
      <p:ext uri="{BB962C8B-B14F-4D97-AF65-F5344CB8AC3E}">
        <p14:creationId xmlns:p14="http://schemas.microsoft.com/office/powerpoint/2010/main" val="112131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a:t>There are 9 critical components of career education facilities for the uniquely abled.</a:t>
            </a:r>
            <a:endParaRPr lang="en-US" dirty="0">
              <a:effectLst/>
            </a:endParaRPr>
          </a:p>
        </p:txBody>
      </p:sp>
      <p:sp>
        <p:nvSpPr>
          <p:cNvPr id="3" name="Content Placeholder 2"/>
          <p:cNvSpPr>
            <a:spLocks noGrp="1"/>
          </p:cNvSpPr>
          <p:nvPr>
            <p:ph idx="1"/>
          </p:nvPr>
        </p:nvSpPr>
        <p:spPr>
          <a:xfrm>
            <a:off x="762000" y="1447800"/>
            <a:ext cx="7498080" cy="685800"/>
          </a:xfrm>
        </p:spPr>
        <p:txBody>
          <a:bodyPr>
            <a:normAutofit/>
          </a:bodyPr>
          <a:lstStyle/>
          <a:p>
            <a:pPr marL="595313" indent="-514350">
              <a:buFont typeface="+mj-lt"/>
              <a:buAutoNum type="arabicPeriod" startAt="2"/>
            </a:pPr>
            <a:r>
              <a:rPr lang="en-US" u="sng" dirty="0"/>
              <a:t>Financial support</a:t>
            </a:r>
          </a:p>
        </p:txBody>
      </p:sp>
      <p:pic>
        <p:nvPicPr>
          <p:cNvPr id="4" name="Picture 3" descr="financial support.jpg"/>
          <p:cNvPicPr>
            <a:picLocks noChangeAspect="1"/>
          </p:cNvPicPr>
          <p:nvPr/>
        </p:nvPicPr>
        <p:blipFill>
          <a:blip r:embed="rId3" cstate="print"/>
          <a:stretch>
            <a:fillRect/>
          </a:stretch>
        </p:blipFill>
        <p:spPr>
          <a:xfrm>
            <a:off x="1600200" y="2324100"/>
            <a:ext cx="5879101" cy="3924300"/>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18</a:t>
            </a:fld>
            <a:endParaRPr lang="en-US"/>
          </a:p>
        </p:txBody>
      </p:sp>
      <p:sp>
        <p:nvSpPr>
          <p:cNvPr id="6" name="Footer Placeholder 5">
            <a:extLst>
              <a:ext uri="{FF2B5EF4-FFF2-40B4-BE49-F238E27FC236}">
                <a16:creationId xmlns:a16="http://schemas.microsoft.com/office/drawing/2014/main" id="{806D0724-98D9-4E70-9C42-A51278156602}"/>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498080" cy="838200"/>
          </a:xfrm>
        </p:spPr>
        <p:txBody>
          <a:bodyPr>
            <a:normAutofit/>
          </a:bodyPr>
          <a:lstStyle/>
          <a:p>
            <a:pPr marL="595313" indent="-514350">
              <a:buFont typeface="+mj-lt"/>
              <a:buAutoNum type="arabicPeriod" startAt="3"/>
            </a:pPr>
            <a:r>
              <a:rPr lang="en-US" u="sng" dirty="0"/>
              <a:t>Technical skills training</a:t>
            </a:r>
          </a:p>
        </p:txBody>
      </p:sp>
      <p:pic>
        <p:nvPicPr>
          <p:cNvPr id="4" name="Picture 3" descr="KenWright_05.jpg"/>
          <p:cNvPicPr>
            <a:picLocks noChangeAspect="1"/>
          </p:cNvPicPr>
          <p:nvPr/>
        </p:nvPicPr>
        <p:blipFill>
          <a:blip r:embed="rId3" cstate="print"/>
          <a:stretch>
            <a:fillRect/>
          </a:stretch>
        </p:blipFill>
        <p:spPr>
          <a:xfrm>
            <a:off x="1528381" y="2362200"/>
            <a:ext cx="6091619" cy="4191000"/>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19</a:t>
            </a:fld>
            <a:endParaRPr lang="en-US"/>
          </a:p>
        </p:txBody>
      </p:sp>
      <p:sp>
        <p:nvSpPr>
          <p:cNvPr id="8" name="Title 1">
            <a:extLst>
              <a:ext uri="{FF2B5EF4-FFF2-40B4-BE49-F238E27FC236}">
                <a16:creationId xmlns:a16="http://schemas.microsoft.com/office/drawing/2014/main" id="{5E0B47F7-A34A-4A4E-9584-699C0D0765A9}"/>
              </a:ext>
            </a:extLst>
          </p:cNvPr>
          <p:cNvSpPr>
            <a:spLocks noGrp="1"/>
          </p:cNvSpPr>
          <p:nvPr>
            <p:ph type="title"/>
          </p:nvPr>
        </p:nvSpPr>
        <p:spPr>
          <a:xfrm>
            <a:off x="0" y="273050"/>
            <a:ext cx="9144000" cy="1143000"/>
          </a:xfrm>
        </p:spPr>
        <p:txBody>
          <a:bodyPr>
            <a:normAutofit fontScale="90000"/>
          </a:bodyPr>
          <a:lstStyle/>
          <a:p>
            <a:r>
              <a:rPr lang="en-US" dirty="0">
                <a:effectLst/>
              </a:rPr>
              <a:t>There are 9 critical components of </a:t>
            </a:r>
            <a:r>
              <a:rPr lang="en-US" dirty="0"/>
              <a:t>career education facilities for the uniquely abled.</a:t>
            </a:r>
            <a:endParaRPr lang="en-US" dirty="0">
              <a:effectLst/>
            </a:endParaRPr>
          </a:p>
        </p:txBody>
      </p:sp>
      <p:sp>
        <p:nvSpPr>
          <p:cNvPr id="2" name="Footer Placeholder 1">
            <a:extLst>
              <a:ext uri="{FF2B5EF4-FFF2-40B4-BE49-F238E27FC236}">
                <a16:creationId xmlns:a16="http://schemas.microsoft.com/office/drawing/2014/main" id="{F8697B6F-6BB9-48B8-A812-D640647B56C8}"/>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720" y="304800"/>
            <a:ext cx="7498080" cy="1295400"/>
          </a:xfrm>
        </p:spPr>
        <p:txBody>
          <a:bodyPr>
            <a:normAutofit fontScale="92500" lnSpcReduction="20000"/>
          </a:bodyPr>
          <a:lstStyle/>
          <a:p>
            <a:pPr marL="0" indent="0" algn="ctr">
              <a:buNone/>
            </a:pPr>
            <a:r>
              <a:rPr lang="en-US" dirty="0"/>
              <a:t>There is a high unfulfilled demand for skilled workers, e.g., CNC machine operators, inspectors, and for highly repetitive tasks.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AA431-B8A4-49EA-87A0-8FC417BD363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descr="Haas machines.jpg">
            <a:extLst>
              <a:ext uri="{FF2B5EF4-FFF2-40B4-BE49-F238E27FC236}">
                <a16:creationId xmlns:a16="http://schemas.microsoft.com/office/drawing/2014/main" id="{DAC334CB-4547-4B15-9FFA-14AAD937B03C}"/>
              </a:ext>
            </a:extLst>
          </p:cNvPr>
          <p:cNvPicPr>
            <a:picLocks noChangeAspect="1"/>
          </p:cNvPicPr>
          <p:nvPr/>
        </p:nvPicPr>
        <p:blipFill>
          <a:blip r:embed="rId3" cstate="print"/>
          <a:stretch>
            <a:fillRect/>
          </a:stretch>
        </p:blipFill>
        <p:spPr>
          <a:xfrm>
            <a:off x="604831" y="2196376"/>
            <a:ext cx="4227679" cy="2818453"/>
          </a:xfrm>
          <a:prstGeom prst="rect">
            <a:avLst/>
          </a:prstGeom>
        </p:spPr>
      </p:pic>
      <p:pic>
        <p:nvPicPr>
          <p:cNvPr id="8" name="Picture 7" descr="Buffing.jpg">
            <a:extLst>
              <a:ext uri="{FF2B5EF4-FFF2-40B4-BE49-F238E27FC236}">
                <a16:creationId xmlns:a16="http://schemas.microsoft.com/office/drawing/2014/main" id="{1787F152-7DA0-44B7-94A5-179544F509EC}"/>
              </a:ext>
            </a:extLst>
          </p:cNvPr>
          <p:cNvPicPr>
            <a:picLocks noChangeAspect="1"/>
          </p:cNvPicPr>
          <p:nvPr/>
        </p:nvPicPr>
        <p:blipFill>
          <a:blip r:embed="rId4" cstate="print"/>
          <a:stretch>
            <a:fillRect/>
          </a:stretch>
        </p:blipFill>
        <p:spPr>
          <a:xfrm>
            <a:off x="6236250" y="2057578"/>
            <a:ext cx="2069550" cy="1548024"/>
          </a:xfrm>
          <a:prstGeom prst="rect">
            <a:avLst/>
          </a:prstGeom>
        </p:spPr>
      </p:pic>
      <p:pic>
        <p:nvPicPr>
          <p:cNvPr id="9" name="Picture 8" descr="A picture containing farm machine, miller&#10;&#10;Description automatically generated">
            <a:extLst>
              <a:ext uri="{FF2B5EF4-FFF2-40B4-BE49-F238E27FC236}">
                <a16:creationId xmlns:a16="http://schemas.microsoft.com/office/drawing/2014/main" id="{450716F0-2C7E-43E9-A3EB-1971F2497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635" y="3855870"/>
            <a:ext cx="2513116" cy="2683042"/>
          </a:xfrm>
          <a:prstGeom prst="rect">
            <a:avLst/>
          </a:prstGeom>
        </p:spPr>
      </p:pic>
      <p:sp>
        <p:nvSpPr>
          <p:cNvPr id="2" name="Footer Placeholder 1">
            <a:extLst>
              <a:ext uri="{FF2B5EF4-FFF2-40B4-BE49-F238E27FC236}">
                <a16:creationId xmlns:a16="http://schemas.microsoft.com/office/drawing/2014/main" id="{1389FC9A-7A5B-4A2E-8B59-9C981B7C7E30}"/>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498080" cy="1066800"/>
          </a:xfrm>
        </p:spPr>
        <p:txBody>
          <a:bodyPr>
            <a:normAutofit/>
          </a:bodyPr>
          <a:lstStyle/>
          <a:p>
            <a:pPr marL="595313" indent="-514350">
              <a:buFont typeface="+mj-lt"/>
              <a:buAutoNum type="arabicPeriod" startAt="4"/>
            </a:pPr>
            <a:r>
              <a:rPr lang="en-US" u="sng" dirty="0"/>
              <a:t>Train instructors on how to teach this uniquely </a:t>
            </a:r>
            <a:r>
              <a:rPr lang="en-US" u="sng" dirty="0" err="1"/>
              <a:t>abled</a:t>
            </a:r>
            <a:r>
              <a:rPr lang="en-US" u="sng" dirty="0"/>
              <a:t> population</a:t>
            </a:r>
          </a:p>
        </p:txBody>
      </p:sp>
      <p:pic>
        <p:nvPicPr>
          <p:cNvPr id="4" name="Picture 3" descr="teaching.jpg"/>
          <p:cNvPicPr>
            <a:picLocks noChangeAspect="1"/>
          </p:cNvPicPr>
          <p:nvPr/>
        </p:nvPicPr>
        <p:blipFill>
          <a:blip r:embed="rId3" cstate="print"/>
          <a:stretch>
            <a:fillRect/>
          </a:stretch>
        </p:blipFill>
        <p:spPr>
          <a:xfrm>
            <a:off x="1558709" y="2743200"/>
            <a:ext cx="6137491" cy="3907536"/>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20</a:t>
            </a:fld>
            <a:endParaRPr lang="en-US"/>
          </a:p>
        </p:txBody>
      </p:sp>
      <p:sp>
        <p:nvSpPr>
          <p:cNvPr id="7" name="Title 1">
            <a:extLst>
              <a:ext uri="{FF2B5EF4-FFF2-40B4-BE49-F238E27FC236}">
                <a16:creationId xmlns:a16="http://schemas.microsoft.com/office/drawing/2014/main" id="{7F9D49B2-E934-41C5-B52C-67C1655A4853}"/>
              </a:ext>
            </a:extLst>
          </p:cNvPr>
          <p:cNvSpPr>
            <a:spLocks noGrp="1"/>
          </p:cNvSpPr>
          <p:nvPr>
            <p:ph type="title"/>
          </p:nvPr>
        </p:nvSpPr>
        <p:spPr>
          <a:xfrm>
            <a:off x="0" y="152400"/>
            <a:ext cx="9144000" cy="1143000"/>
          </a:xfrm>
        </p:spPr>
        <p:txBody>
          <a:bodyPr>
            <a:normAutofit fontScale="90000"/>
          </a:bodyPr>
          <a:lstStyle/>
          <a:p>
            <a:r>
              <a:rPr lang="en-US" dirty="0">
                <a:effectLst/>
              </a:rPr>
              <a:t>There are 9 critical components of </a:t>
            </a:r>
            <a:r>
              <a:rPr lang="en-US" dirty="0"/>
              <a:t>career education facilities for the uniquely abled.</a:t>
            </a:r>
            <a:endParaRPr lang="en-US" dirty="0">
              <a:effectLst/>
            </a:endParaRPr>
          </a:p>
        </p:txBody>
      </p:sp>
      <p:sp>
        <p:nvSpPr>
          <p:cNvPr id="2" name="Footer Placeholder 1">
            <a:extLst>
              <a:ext uri="{FF2B5EF4-FFF2-40B4-BE49-F238E27FC236}">
                <a16:creationId xmlns:a16="http://schemas.microsoft.com/office/drawing/2014/main" id="{5E34AE58-6745-4FB1-9766-F5EA3F157B55}"/>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7498080" cy="762000"/>
          </a:xfrm>
        </p:spPr>
        <p:txBody>
          <a:bodyPr>
            <a:normAutofit/>
          </a:bodyPr>
          <a:lstStyle/>
          <a:p>
            <a:pPr marL="595313" indent="-514350">
              <a:buFont typeface="+mj-lt"/>
              <a:buAutoNum type="arabicPeriod" startAt="5"/>
            </a:pPr>
            <a:r>
              <a:rPr lang="en-US" u="sng" dirty="0"/>
              <a:t>Job readiness training (“soft skills”)</a:t>
            </a:r>
          </a:p>
        </p:txBody>
      </p:sp>
      <p:pic>
        <p:nvPicPr>
          <p:cNvPr id="4" name="Picture 3" descr="people skills.jpg"/>
          <p:cNvPicPr>
            <a:picLocks noChangeAspect="1"/>
          </p:cNvPicPr>
          <p:nvPr/>
        </p:nvPicPr>
        <p:blipFill>
          <a:blip r:embed="rId3" cstate="print"/>
          <a:stretch>
            <a:fillRect/>
          </a:stretch>
        </p:blipFill>
        <p:spPr>
          <a:xfrm>
            <a:off x="1763776" y="2407458"/>
            <a:ext cx="5703824" cy="3993342"/>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21</a:t>
            </a:fld>
            <a:endParaRPr lang="en-US"/>
          </a:p>
        </p:txBody>
      </p:sp>
      <p:sp>
        <p:nvSpPr>
          <p:cNvPr id="7" name="Title 1">
            <a:extLst>
              <a:ext uri="{FF2B5EF4-FFF2-40B4-BE49-F238E27FC236}">
                <a16:creationId xmlns:a16="http://schemas.microsoft.com/office/drawing/2014/main" id="{8EF471A9-73B4-4AF0-AB8C-E3AADC216588}"/>
              </a:ext>
            </a:extLst>
          </p:cNvPr>
          <p:cNvSpPr>
            <a:spLocks noGrp="1"/>
          </p:cNvSpPr>
          <p:nvPr>
            <p:ph type="title"/>
          </p:nvPr>
        </p:nvSpPr>
        <p:spPr>
          <a:xfrm>
            <a:off x="0" y="152400"/>
            <a:ext cx="9144000" cy="1143000"/>
          </a:xfrm>
        </p:spPr>
        <p:txBody>
          <a:bodyPr>
            <a:normAutofit fontScale="90000"/>
          </a:bodyPr>
          <a:lstStyle/>
          <a:p>
            <a:r>
              <a:rPr lang="en-US" dirty="0">
                <a:effectLst/>
              </a:rPr>
              <a:t>There are 9 critical components of </a:t>
            </a:r>
            <a:r>
              <a:rPr lang="en-US" dirty="0"/>
              <a:t>career education facilities for the uniquely abled.</a:t>
            </a:r>
            <a:endParaRPr lang="en-US" dirty="0">
              <a:effectLst/>
            </a:endParaRPr>
          </a:p>
        </p:txBody>
      </p:sp>
      <p:sp>
        <p:nvSpPr>
          <p:cNvPr id="2" name="Footer Placeholder 1">
            <a:extLst>
              <a:ext uri="{FF2B5EF4-FFF2-40B4-BE49-F238E27FC236}">
                <a16:creationId xmlns:a16="http://schemas.microsoft.com/office/drawing/2014/main" id="{03420E1D-91B0-473E-B974-F801C2D3144B}"/>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498080" cy="685800"/>
          </a:xfrm>
        </p:spPr>
        <p:txBody>
          <a:bodyPr>
            <a:normAutofit/>
          </a:bodyPr>
          <a:lstStyle/>
          <a:p>
            <a:pPr marL="595313" indent="-514350">
              <a:buFont typeface="+mj-lt"/>
              <a:buAutoNum type="arabicPeriod" startAt="6"/>
            </a:pPr>
            <a:r>
              <a:rPr lang="en-US" u="sng" dirty="0"/>
              <a:t>Support for job search and placement</a:t>
            </a:r>
          </a:p>
        </p:txBody>
      </p:sp>
      <p:pic>
        <p:nvPicPr>
          <p:cNvPr id="4" name="Picture 3" descr="job-search-online.jpg"/>
          <p:cNvPicPr>
            <a:picLocks noChangeAspect="1"/>
          </p:cNvPicPr>
          <p:nvPr/>
        </p:nvPicPr>
        <p:blipFill>
          <a:blip r:embed="rId3" cstate="print"/>
          <a:stretch>
            <a:fillRect/>
          </a:stretch>
        </p:blipFill>
        <p:spPr>
          <a:xfrm>
            <a:off x="1752600" y="2436234"/>
            <a:ext cx="5626057" cy="4116966"/>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22</a:t>
            </a:fld>
            <a:endParaRPr lang="en-US"/>
          </a:p>
        </p:txBody>
      </p:sp>
      <p:sp>
        <p:nvSpPr>
          <p:cNvPr id="6" name="Title 1">
            <a:extLst>
              <a:ext uri="{FF2B5EF4-FFF2-40B4-BE49-F238E27FC236}">
                <a16:creationId xmlns:a16="http://schemas.microsoft.com/office/drawing/2014/main" id="{6F5F987D-0643-4EB3-8A25-5295E063A223}"/>
              </a:ext>
            </a:extLst>
          </p:cNvPr>
          <p:cNvSpPr>
            <a:spLocks noGrp="1"/>
          </p:cNvSpPr>
          <p:nvPr>
            <p:ph type="title"/>
          </p:nvPr>
        </p:nvSpPr>
        <p:spPr>
          <a:xfrm>
            <a:off x="0" y="152400"/>
            <a:ext cx="9144000" cy="1143000"/>
          </a:xfrm>
        </p:spPr>
        <p:txBody>
          <a:bodyPr>
            <a:normAutofit fontScale="90000"/>
          </a:bodyPr>
          <a:lstStyle/>
          <a:p>
            <a:r>
              <a:rPr lang="en-US" dirty="0">
                <a:effectLst/>
              </a:rPr>
              <a:t>There are 9 critical components of </a:t>
            </a:r>
            <a:r>
              <a:rPr lang="en-US" dirty="0"/>
              <a:t>career education facilities for the uniquely abled.</a:t>
            </a:r>
            <a:endParaRPr lang="en-US" dirty="0">
              <a:effectLst/>
            </a:endParaRPr>
          </a:p>
        </p:txBody>
      </p:sp>
      <p:sp>
        <p:nvSpPr>
          <p:cNvPr id="2" name="Footer Placeholder 1">
            <a:extLst>
              <a:ext uri="{FF2B5EF4-FFF2-40B4-BE49-F238E27FC236}">
                <a16:creationId xmlns:a16="http://schemas.microsoft.com/office/drawing/2014/main" id="{8A2FDDFF-B0F2-444B-BECE-8F8387410094}"/>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498080" cy="685800"/>
          </a:xfrm>
        </p:spPr>
        <p:txBody>
          <a:bodyPr>
            <a:normAutofit/>
          </a:bodyPr>
          <a:lstStyle/>
          <a:p>
            <a:pPr marL="595313" indent="-514350">
              <a:buFont typeface="+mj-lt"/>
              <a:buAutoNum type="arabicPeriod" startAt="7"/>
            </a:pPr>
            <a:r>
              <a:rPr lang="en-US" u="sng" dirty="0"/>
              <a:t>Coach potential employers how to select</a:t>
            </a:r>
          </a:p>
        </p:txBody>
      </p:sp>
      <p:pic>
        <p:nvPicPr>
          <p:cNvPr id="4" name="Picture 3" descr="job interview.jpg"/>
          <p:cNvPicPr>
            <a:picLocks noChangeAspect="1"/>
          </p:cNvPicPr>
          <p:nvPr/>
        </p:nvPicPr>
        <p:blipFill>
          <a:blip r:embed="rId3" cstate="print"/>
          <a:stretch>
            <a:fillRect/>
          </a:stretch>
        </p:blipFill>
        <p:spPr>
          <a:xfrm>
            <a:off x="838200" y="2286000"/>
            <a:ext cx="7310558" cy="4114800"/>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23</a:t>
            </a:fld>
            <a:endParaRPr lang="en-US"/>
          </a:p>
        </p:txBody>
      </p:sp>
      <p:sp>
        <p:nvSpPr>
          <p:cNvPr id="6" name="Title 1">
            <a:extLst>
              <a:ext uri="{FF2B5EF4-FFF2-40B4-BE49-F238E27FC236}">
                <a16:creationId xmlns:a16="http://schemas.microsoft.com/office/drawing/2014/main" id="{B26A0387-637B-4778-AF60-1A41C9F85387}"/>
              </a:ext>
            </a:extLst>
          </p:cNvPr>
          <p:cNvSpPr>
            <a:spLocks noGrp="1"/>
          </p:cNvSpPr>
          <p:nvPr>
            <p:ph type="title"/>
          </p:nvPr>
        </p:nvSpPr>
        <p:spPr>
          <a:xfrm>
            <a:off x="0" y="152400"/>
            <a:ext cx="9144000" cy="1143000"/>
          </a:xfrm>
        </p:spPr>
        <p:txBody>
          <a:bodyPr>
            <a:normAutofit fontScale="90000"/>
          </a:bodyPr>
          <a:lstStyle/>
          <a:p>
            <a:r>
              <a:rPr lang="en-US" dirty="0">
                <a:effectLst/>
              </a:rPr>
              <a:t>There are 9 critical components of </a:t>
            </a:r>
            <a:r>
              <a:rPr lang="en-US" dirty="0"/>
              <a:t>career education facilities for the uniquely abled.</a:t>
            </a:r>
            <a:endParaRPr lang="en-US" dirty="0">
              <a:effectLst/>
            </a:endParaRPr>
          </a:p>
        </p:txBody>
      </p:sp>
      <p:sp>
        <p:nvSpPr>
          <p:cNvPr id="2" name="Footer Placeholder 1">
            <a:extLst>
              <a:ext uri="{FF2B5EF4-FFF2-40B4-BE49-F238E27FC236}">
                <a16:creationId xmlns:a16="http://schemas.microsoft.com/office/drawing/2014/main" id="{9C478E77-3297-4BB3-BF13-E9817CF62BA9}"/>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53400" cy="685800"/>
          </a:xfrm>
        </p:spPr>
        <p:txBody>
          <a:bodyPr>
            <a:noAutofit/>
          </a:bodyPr>
          <a:lstStyle/>
          <a:p>
            <a:pPr marL="595313" indent="-514350">
              <a:buFont typeface="+mj-lt"/>
              <a:buAutoNum type="arabicPeriod" startAt="8"/>
            </a:pPr>
            <a:r>
              <a:rPr lang="en-US" u="sng" dirty="0"/>
              <a:t>Coach employers how to on-board and manage</a:t>
            </a:r>
          </a:p>
        </p:txBody>
      </p:sp>
      <p:pic>
        <p:nvPicPr>
          <p:cNvPr id="4" name="Picture 3" descr="onboarding-300x187.jpg"/>
          <p:cNvPicPr>
            <a:picLocks noChangeAspect="1"/>
          </p:cNvPicPr>
          <p:nvPr/>
        </p:nvPicPr>
        <p:blipFill>
          <a:blip r:embed="rId3" cstate="print"/>
          <a:stretch>
            <a:fillRect/>
          </a:stretch>
        </p:blipFill>
        <p:spPr>
          <a:xfrm>
            <a:off x="1524000" y="2716530"/>
            <a:ext cx="6032840" cy="3760470"/>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24</a:t>
            </a:fld>
            <a:endParaRPr lang="en-US"/>
          </a:p>
        </p:txBody>
      </p:sp>
      <p:sp>
        <p:nvSpPr>
          <p:cNvPr id="6" name="Title 1">
            <a:extLst>
              <a:ext uri="{FF2B5EF4-FFF2-40B4-BE49-F238E27FC236}">
                <a16:creationId xmlns:a16="http://schemas.microsoft.com/office/drawing/2014/main" id="{42E41AA7-822F-40BD-ABD3-CBCFD13EC326}"/>
              </a:ext>
            </a:extLst>
          </p:cNvPr>
          <p:cNvSpPr>
            <a:spLocks noGrp="1"/>
          </p:cNvSpPr>
          <p:nvPr>
            <p:ph type="title"/>
          </p:nvPr>
        </p:nvSpPr>
        <p:spPr>
          <a:xfrm>
            <a:off x="0" y="152400"/>
            <a:ext cx="9144000" cy="1143000"/>
          </a:xfrm>
        </p:spPr>
        <p:txBody>
          <a:bodyPr>
            <a:normAutofit fontScale="90000"/>
          </a:bodyPr>
          <a:lstStyle/>
          <a:p>
            <a:r>
              <a:rPr lang="en-US" dirty="0">
                <a:effectLst/>
              </a:rPr>
              <a:t>There are 9 critical components of </a:t>
            </a:r>
            <a:r>
              <a:rPr lang="en-US" dirty="0"/>
              <a:t>career education facilities for the uniquely abled.</a:t>
            </a:r>
            <a:endParaRPr lang="en-US" dirty="0">
              <a:effectLst/>
            </a:endParaRPr>
          </a:p>
        </p:txBody>
      </p:sp>
      <p:sp>
        <p:nvSpPr>
          <p:cNvPr id="2" name="Footer Placeholder 1">
            <a:extLst>
              <a:ext uri="{FF2B5EF4-FFF2-40B4-BE49-F238E27FC236}">
                <a16:creationId xmlns:a16="http://schemas.microsoft.com/office/drawing/2014/main" id="{33EF3A88-2DAA-45D7-B82C-DAD47302832D}"/>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82000" cy="762000"/>
          </a:xfrm>
        </p:spPr>
        <p:txBody>
          <a:bodyPr>
            <a:normAutofit/>
          </a:bodyPr>
          <a:lstStyle/>
          <a:p>
            <a:pPr marL="595313" indent="-514350">
              <a:buFont typeface="+mj-lt"/>
              <a:buAutoNum type="arabicPeriod" startAt="9"/>
            </a:pPr>
            <a:r>
              <a:rPr lang="en-US" u="sng" dirty="0"/>
              <a:t>Post-hire support (job coach, internship, etc.)</a:t>
            </a:r>
          </a:p>
        </p:txBody>
      </p:sp>
      <p:pic>
        <p:nvPicPr>
          <p:cNvPr id="4" name="Picture 3" descr="job coach.jpg"/>
          <p:cNvPicPr>
            <a:picLocks noChangeAspect="1"/>
          </p:cNvPicPr>
          <p:nvPr/>
        </p:nvPicPr>
        <p:blipFill>
          <a:blip r:embed="rId3" cstate="print"/>
          <a:stretch>
            <a:fillRect/>
          </a:stretch>
        </p:blipFill>
        <p:spPr>
          <a:xfrm>
            <a:off x="1485900" y="2438400"/>
            <a:ext cx="6057900" cy="4038600"/>
          </a:xfrm>
          <a:prstGeom prst="rect">
            <a:avLst/>
          </a:prstGeom>
        </p:spPr>
      </p:pic>
      <p:sp>
        <p:nvSpPr>
          <p:cNvPr id="5" name="Slide Number Placeholder 4"/>
          <p:cNvSpPr>
            <a:spLocks noGrp="1"/>
          </p:cNvSpPr>
          <p:nvPr>
            <p:ph type="sldNum" sz="quarter" idx="12"/>
          </p:nvPr>
        </p:nvSpPr>
        <p:spPr/>
        <p:txBody>
          <a:bodyPr/>
          <a:lstStyle/>
          <a:p>
            <a:fld id="{499AA431-B8A4-49EA-87A0-8FC417BD3635}" type="slidenum">
              <a:rPr lang="en-US" smtClean="0"/>
              <a:pPr/>
              <a:t>25</a:t>
            </a:fld>
            <a:endParaRPr lang="en-US"/>
          </a:p>
        </p:txBody>
      </p:sp>
      <p:sp>
        <p:nvSpPr>
          <p:cNvPr id="6" name="Title 1">
            <a:extLst>
              <a:ext uri="{FF2B5EF4-FFF2-40B4-BE49-F238E27FC236}">
                <a16:creationId xmlns:a16="http://schemas.microsoft.com/office/drawing/2014/main" id="{D83B3147-CC96-4AE2-B64F-4152624327B4}"/>
              </a:ext>
            </a:extLst>
          </p:cNvPr>
          <p:cNvSpPr>
            <a:spLocks noGrp="1"/>
          </p:cNvSpPr>
          <p:nvPr>
            <p:ph type="title"/>
          </p:nvPr>
        </p:nvSpPr>
        <p:spPr>
          <a:xfrm>
            <a:off x="0" y="152400"/>
            <a:ext cx="9144000" cy="1143000"/>
          </a:xfrm>
        </p:spPr>
        <p:txBody>
          <a:bodyPr>
            <a:normAutofit fontScale="90000"/>
          </a:bodyPr>
          <a:lstStyle/>
          <a:p>
            <a:r>
              <a:rPr lang="en-US" dirty="0">
                <a:effectLst/>
              </a:rPr>
              <a:t>There are 9 critical components of </a:t>
            </a:r>
            <a:r>
              <a:rPr lang="en-US" dirty="0"/>
              <a:t>career education facilities for the uniquely abled.</a:t>
            </a:r>
            <a:endParaRPr lang="en-US" dirty="0">
              <a:effectLst/>
            </a:endParaRPr>
          </a:p>
        </p:txBody>
      </p:sp>
      <p:sp>
        <p:nvSpPr>
          <p:cNvPr id="2" name="Footer Placeholder 1">
            <a:extLst>
              <a:ext uri="{FF2B5EF4-FFF2-40B4-BE49-F238E27FC236}">
                <a16:creationId xmlns:a16="http://schemas.microsoft.com/office/drawing/2014/main" id="{6A0B035B-7DBE-4CF9-98C2-5B859B7066A2}"/>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0AC4-F6DD-45CF-A23B-564D53E6BEEB}"/>
              </a:ext>
            </a:extLst>
          </p:cNvPr>
          <p:cNvSpPr>
            <a:spLocks noGrp="1"/>
          </p:cNvSpPr>
          <p:nvPr>
            <p:ph type="title"/>
          </p:nvPr>
        </p:nvSpPr>
        <p:spPr>
          <a:xfrm>
            <a:off x="0" y="457200"/>
            <a:ext cx="9144000" cy="1143000"/>
          </a:xfrm>
        </p:spPr>
        <p:txBody>
          <a:bodyPr>
            <a:normAutofit fontScale="90000"/>
          </a:bodyPr>
          <a:lstStyle/>
          <a:p>
            <a:r>
              <a:rPr lang="en-US" dirty="0"/>
              <a:t>Each of the nine components is available from at least one organization, but collaboration is missing.</a:t>
            </a:r>
          </a:p>
        </p:txBody>
      </p:sp>
      <p:pic>
        <p:nvPicPr>
          <p:cNvPr id="6" name="Content Placeholder 5">
            <a:extLst>
              <a:ext uri="{FF2B5EF4-FFF2-40B4-BE49-F238E27FC236}">
                <a16:creationId xmlns:a16="http://schemas.microsoft.com/office/drawing/2014/main" id="{652282E9-433D-4B86-AF5A-4575F6B30B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201286"/>
            <a:ext cx="7049173" cy="4123314"/>
          </a:xfrm>
        </p:spPr>
      </p:pic>
      <p:sp>
        <p:nvSpPr>
          <p:cNvPr id="4" name="Slide Number Placeholder 3">
            <a:extLst>
              <a:ext uri="{FF2B5EF4-FFF2-40B4-BE49-F238E27FC236}">
                <a16:creationId xmlns:a16="http://schemas.microsoft.com/office/drawing/2014/main" id="{BB14D216-7F60-4778-96F0-D5F58FD0CCF1}"/>
              </a:ext>
            </a:extLst>
          </p:cNvPr>
          <p:cNvSpPr>
            <a:spLocks noGrp="1"/>
          </p:cNvSpPr>
          <p:nvPr>
            <p:ph type="sldNum" sz="quarter" idx="12"/>
          </p:nvPr>
        </p:nvSpPr>
        <p:spPr/>
        <p:txBody>
          <a:bodyPr/>
          <a:lstStyle/>
          <a:p>
            <a:fld id="{B7C74997-EF1F-4F7E-BF5A-CECCA9F5DAEA}" type="slidenum">
              <a:rPr lang="en-US" smtClean="0"/>
              <a:pPr/>
              <a:t>26</a:t>
            </a:fld>
            <a:endParaRPr lang="en-US"/>
          </a:p>
        </p:txBody>
      </p:sp>
      <p:sp>
        <p:nvSpPr>
          <p:cNvPr id="3" name="Footer Placeholder 2">
            <a:extLst>
              <a:ext uri="{FF2B5EF4-FFF2-40B4-BE49-F238E27FC236}">
                <a16:creationId xmlns:a16="http://schemas.microsoft.com/office/drawing/2014/main" id="{1048709B-1AF5-4DCA-90CF-3B009019D280}"/>
              </a:ext>
            </a:extLst>
          </p:cNvPr>
          <p:cNvSpPr>
            <a:spLocks noGrp="1"/>
          </p:cNvSpPr>
          <p:nvPr>
            <p:ph type="ftr" sz="quarter" idx="11"/>
          </p:nvPr>
        </p:nvSpPr>
        <p:spPr/>
        <p:txBody>
          <a:bodyPr/>
          <a:lstStyle/>
          <a:p>
            <a:r>
              <a:rPr lang="en-US"/>
              <a:t>© 2022 The Uniquely Abled Project</a:t>
            </a:r>
          </a:p>
        </p:txBody>
      </p:sp>
    </p:spTree>
    <p:extLst>
      <p:ext uri="{BB962C8B-B14F-4D97-AF65-F5344CB8AC3E}">
        <p14:creationId xmlns:p14="http://schemas.microsoft.com/office/powerpoint/2010/main" val="56246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8776-E398-4C7A-B271-4BD9C3A32BE3}"/>
              </a:ext>
            </a:extLst>
          </p:cNvPr>
          <p:cNvSpPr>
            <a:spLocks noGrp="1"/>
          </p:cNvSpPr>
          <p:nvPr>
            <p:ph type="title"/>
          </p:nvPr>
        </p:nvSpPr>
        <p:spPr>
          <a:xfrm>
            <a:off x="457200" y="0"/>
            <a:ext cx="8229600" cy="1143000"/>
          </a:xfrm>
        </p:spPr>
        <p:txBody>
          <a:bodyPr/>
          <a:lstStyle/>
          <a:p>
            <a:r>
              <a:rPr lang="en-US" dirty="0"/>
              <a:t>Uniquely Abled Academies</a:t>
            </a:r>
          </a:p>
        </p:txBody>
      </p:sp>
      <p:sp>
        <p:nvSpPr>
          <p:cNvPr id="3" name="Content Placeholder 2">
            <a:extLst>
              <a:ext uri="{FF2B5EF4-FFF2-40B4-BE49-F238E27FC236}">
                <a16:creationId xmlns:a16="http://schemas.microsoft.com/office/drawing/2014/main" id="{A6B4C825-CA32-40BA-A227-F51076FA8D4E}"/>
              </a:ext>
            </a:extLst>
          </p:cNvPr>
          <p:cNvSpPr>
            <a:spLocks noGrp="1"/>
          </p:cNvSpPr>
          <p:nvPr>
            <p:ph idx="1"/>
          </p:nvPr>
        </p:nvSpPr>
        <p:spPr>
          <a:xfrm>
            <a:off x="457200" y="1050925"/>
            <a:ext cx="6076950" cy="5273675"/>
          </a:xfrm>
        </p:spPr>
        <p:txBody>
          <a:bodyPr>
            <a:normAutofit fontScale="92500" lnSpcReduction="20000"/>
          </a:bodyPr>
          <a:lstStyle/>
          <a:p>
            <a:r>
              <a:rPr lang="en-US" dirty="0"/>
              <a:t>Trains those with level 1 (high functioning) autism to be CNC machine operators</a:t>
            </a:r>
          </a:p>
          <a:p>
            <a:r>
              <a:rPr lang="en-US" dirty="0"/>
              <a:t>16-week program, followed by job placement and post-hire support.</a:t>
            </a:r>
          </a:p>
          <a:p>
            <a:r>
              <a:rPr lang="en-US" dirty="0"/>
              <a:t>Managed locally.</a:t>
            </a:r>
          </a:p>
          <a:p>
            <a:r>
              <a:rPr lang="en-US" dirty="0"/>
              <a:t>Free to trainees.</a:t>
            </a:r>
          </a:p>
          <a:p>
            <a:r>
              <a:rPr lang="en-US" dirty="0"/>
              <a:t>Free to employers.</a:t>
            </a:r>
          </a:p>
          <a:p>
            <a:r>
              <a:rPr lang="en-US" dirty="0"/>
              <a:t>Is an almost 100% successful placement rate among the 90 graduates to date</a:t>
            </a:r>
          </a:p>
          <a:p>
            <a:r>
              <a:rPr lang="en-US" dirty="0"/>
              <a:t>Employers are delighted.</a:t>
            </a:r>
          </a:p>
        </p:txBody>
      </p:sp>
      <p:pic>
        <p:nvPicPr>
          <p:cNvPr id="5" name="Picture 4" descr="A group of people standing in a room&#10;&#10;Description generated with very high confidence">
            <a:extLst>
              <a:ext uri="{FF2B5EF4-FFF2-40B4-BE49-F238E27FC236}">
                <a16:creationId xmlns:a16="http://schemas.microsoft.com/office/drawing/2014/main" id="{4A862432-D5E7-4A95-8812-2F764A060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752600"/>
            <a:ext cx="2566308" cy="3440860"/>
          </a:xfrm>
          <a:prstGeom prst="rect">
            <a:avLst/>
          </a:prstGeom>
        </p:spPr>
      </p:pic>
      <p:sp>
        <p:nvSpPr>
          <p:cNvPr id="4" name="Footer Placeholder 3">
            <a:extLst>
              <a:ext uri="{FF2B5EF4-FFF2-40B4-BE49-F238E27FC236}">
                <a16:creationId xmlns:a16="http://schemas.microsoft.com/office/drawing/2014/main" id="{463D3522-1493-4C81-9814-A5BA43055150}"/>
              </a:ext>
            </a:extLst>
          </p:cNvPr>
          <p:cNvSpPr>
            <a:spLocks noGrp="1"/>
          </p:cNvSpPr>
          <p:nvPr>
            <p:ph type="ftr" sz="quarter" idx="11"/>
          </p:nvPr>
        </p:nvSpPr>
        <p:spPr/>
        <p:txBody>
          <a:bodyPr/>
          <a:lstStyle/>
          <a:p>
            <a:r>
              <a:rPr lang="en-US"/>
              <a:t>© 2022 The Uniquely Abled Project</a:t>
            </a:r>
          </a:p>
        </p:txBody>
      </p:sp>
      <p:sp>
        <p:nvSpPr>
          <p:cNvPr id="6" name="Slide Number Placeholder 5">
            <a:extLst>
              <a:ext uri="{FF2B5EF4-FFF2-40B4-BE49-F238E27FC236}">
                <a16:creationId xmlns:a16="http://schemas.microsoft.com/office/drawing/2014/main" id="{C963EFBE-FF28-443B-B239-E2C7B9208791}"/>
              </a:ext>
            </a:extLst>
          </p:cNvPr>
          <p:cNvSpPr>
            <a:spLocks noGrp="1"/>
          </p:cNvSpPr>
          <p:nvPr>
            <p:ph type="sldNum" sz="quarter" idx="12"/>
          </p:nvPr>
        </p:nvSpPr>
        <p:spPr/>
        <p:txBody>
          <a:bodyPr/>
          <a:lstStyle/>
          <a:p>
            <a:fld id="{B7C74997-EF1F-4F7E-BF5A-CECCA9F5DAEA}" type="slidenum">
              <a:rPr lang="en-US" smtClean="0"/>
              <a:pPr/>
              <a:t>27</a:t>
            </a:fld>
            <a:endParaRPr lang="en-US"/>
          </a:p>
        </p:txBody>
      </p:sp>
    </p:spTree>
    <p:extLst>
      <p:ext uri="{BB962C8B-B14F-4D97-AF65-F5344CB8AC3E}">
        <p14:creationId xmlns:p14="http://schemas.microsoft.com/office/powerpoint/2010/main" val="4076297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EDE5-A3C3-4D0A-831E-71CD21BA1554}"/>
              </a:ext>
            </a:extLst>
          </p:cNvPr>
          <p:cNvSpPr>
            <a:spLocks noGrp="1"/>
          </p:cNvSpPr>
          <p:nvPr>
            <p:ph type="title"/>
          </p:nvPr>
        </p:nvSpPr>
        <p:spPr/>
        <p:txBody>
          <a:bodyPr>
            <a:normAutofit fontScale="90000"/>
          </a:bodyPr>
          <a:lstStyle/>
          <a:p>
            <a:r>
              <a:rPr lang="en-US" dirty="0"/>
              <a:t>16 Planned or Opened UAAs </a:t>
            </a:r>
            <a:br>
              <a:rPr lang="en-US" dirty="0"/>
            </a:br>
            <a:r>
              <a:rPr lang="en-US" dirty="0"/>
              <a:t>by Summer 2022</a:t>
            </a:r>
          </a:p>
        </p:txBody>
      </p:sp>
      <p:sp>
        <p:nvSpPr>
          <p:cNvPr id="5" name="Content Placeholder 4">
            <a:extLst>
              <a:ext uri="{FF2B5EF4-FFF2-40B4-BE49-F238E27FC236}">
                <a16:creationId xmlns:a16="http://schemas.microsoft.com/office/drawing/2014/main" id="{1622C1C3-452B-446D-8359-EEB8B8F26231}"/>
              </a:ext>
            </a:extLst>
          </p:cNvPr>
          <p:cNvSpPr>
            <a:spLocks noGrp="1"/>
          </p:cNvSpPr>
          <p:nvPr>
            <p:ph sz="half" idx="1"/>
          </p:nvPr>
        </p:nvSpPr>
        <p:spPr/>
        <p:txBody>
          <a:bodyPr>
            <a:normAutofit lnSpcReduction="10000"/>
          </a:bodyPr>
          <a:lstStyle/>
          <a:p>
            <a:r>
              <a:rPr lang="en-US" dirty="0"/>
              <a:t>Valencia, CA</a:t>
            </a:r>
          </a:p>
          <a:p>
            <a:r>
              <a:rPr lang="en-US" dirty="0"/>
              <a:t>Glendale, CA</a:t>
            </a:r>
          </a:p>
          <a:p>
            <a:r>
              <a:rPr lang="en-US" dirty="0"/>
              <a:t>Long Beach, CA</a:t>
            </a:r>
          </a:p>
          <a:p>
            <a:r>
              <a:rPr lang="en-US" dirty="0"/>
              <a:t>San Bernardino, CA</a:t>
            </a:r>
          </a:p>
          <a:p>
            <a:r>
              <a:rPr lang="en-US" dirty="0"/>
              <a:t>Torrance, CA</a:t>
            </a:r>
          </a:p>
          <a:p>
            <a:r>
              <a:rPr lang="en-US" dirty="0"/>
              <a:t>Hathorne, MA</a:t>
            </a:r>
          </a:p>
          <a:p>
            <a:r>
              <a:rPr lang="en-US" dirty="0">
                <a:highlight>
                  <a:srgbClr val="FFFF00"/>
                </a:highlight>
              </a:rPr>
              <a:t>Lima, OH</a:t>
            </a:r>
          </a:p>
          <a:p>
            <a:r>
              <a:rPr lang="en-US" dirty="0"/>
              <a:t>Cleveland, OH</a:t>
            </a:r>
          </a:p>
          <a:p>
            <a:endParaRPr lang="en-US" dirty="0"/>
          </a:p>
        </p:txBody>
      </p:sp>
      <p:sp>
        <p:nvSpPr>
          <p:cNvPr id="6" name="Content Placeholder 5">
            <a:extLst>
              <a:ext uri="{FF2B5EF4-FFF2-40B4-BE49-F238E27FC236}">
                <a16:creationId xmlns:a16="http://schemas.microsoft.com/office/drawing/2014/main" id="{AF0A1E04-7686-4309-8263-CE9AA5F8A320}"/>
              </a:ext>
            </a:extLst>
          </p:cNvPr>
          <p:cNvSpPr>
            <a:spLocks noGrp="1"/>
          </p:cNvSpPr>
          <p:nvPr>
            <p:ph sz="half" idx="2"/>
          </p:nvPr>
        </p:nvSpPr>
        <p:spPr/>
        <p:txBody>
          <a:bodyPr>
            <a:normAutofit lnSpcReduction="10000"/>
          </a:bodyPr>
          <a:lstStyle/>
          <a:p>
            <a:r>
              <a:rPr lang="en-US" dirty="0"/>
              <a:t>Erie, PA</a:t>
            </a:r>
          </a:p>
          <a:p>
            <a:r>
              <a:rPr lang="en-US" dirty="0"/>
              <a:t>Meadville, PA</a:t>
            </a:r>
          </a:p>
          <a:p>
            <a:r>
              <a:rPr lang="en-US" dirty="0"/>
              <a:t>Middletown, CT</a:t>
            </a:r>
          </a:p>
          <a:p>
            <a:r>
              <a:rPr lang="en-US" dirty="0"/>
              <a:t>Troy, NY</a:t>
            </a:r>
          </a:p>
          <a:p>
            <a:r>
              <a:rPr lang="en-US" dirty="0"/>
              <a:t>Milwaukee, WI</a:t>
            </a:r>
          </a:p>
          <a:p>
            <a:r>
              <a:rPr lang="en-US" dirty="0"/>
              <a:t>North Mankato, MN</a:t>
            </a:r>
          </a:p>
          <a:p>
            <a:r>
              <a:rPr lang="en-US" dirty="0"/>
              <a:t>Cherry Creek Innovation Center, CO</a:t>
            </a:r>
          </a:p>
          <a:p>
            <a:r>
              <a:rPr lang="en-US" dirty="0"/>
              <a:t>Phoenix, AZ</a:t>
            </a:r>
          </a:p>
          <a:p>
            <a:endParaRPr lang="en-US" dirty="0"/>
          </a:p>
        </p:txBody>
      </p:sp>
      <p:sp>
        <p:nvSpPr>
          <p:cNvPr id="4" name="Slide Number Placeholder 3">
            <a:extLst>
              <a:ext uri="{FF2B5EF4-FFF2-40B4-BE49-F238E27FC236}">
                <a16:creationId xmlns:a16="http://schemas.microsoft.com/office/drawing/2014/main" id="{AA74C5E7-8DCB-438D-B9A9-24C7F219F3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74997-EF1F-4F7E-BF5A-CECCA9F5DA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9667E140-8EA9-4E56-A10D-E68470043A71}"/>
              </a:ext>
            </a:extLst>
          </p:cNvPr>
          <p:cNvSpPr>
            <a:spLocks noGrp="1"/>
          </p:cNvSpPr>
          <p:nvPr>
            <p:ph type="ftr" sz="quarter" idx="11"/>
          </p:nvPr>
        </p:nvSpPr>
        <p:spPr/>
        <p:txBody>
          <a:bodyPr/>
          <a:lstStyle/>
          <a:p>
            <a:r>
              <a:rPr lang="en-US"/>
              <a:t>© 2022 The Uniquely Abled Project</a:t>
            </a:r>
          </a:p>
        </p:txBody>
      </p:sp>
    </p:spTree>
    <p:extLst>
      <p:ext uri="{BB962C8B-B14F-4D97-AF65-F5344CB8AC3E}">
        <p14:creationId xmlns:p14="http://schemas.microsoft.com/office/powerpoint/2010/main" val="5238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589C05-56BB-46B6-A960-C6E600CC24AE}"/>
              </a:ext>
            </a:extLst>
          </p:cNvPr>
          <p:cNvSpPr>
            <a:spLocks noGrp="1"/>
          </p:cNvSpPr>
          <p:nvPr>
            <p:ph type="title"/>
          </p:nvPr>
        </p:nvSpPr>
        <p:spPr/>
        <p:txBody>
          <a:bodyPr>
            <a:normAutofit fontScale="90000"/>
          </a:bodyPr>
          <a:lstStyle/>
          <a:p>
            <a:r>
              <a:rPr lang="en-US" dirty="0"/>
              <a:t>UAA Cohort at Rhodes State College in Lima, Ohio</a:t>
            </a:r>
          </a:p>
        </p:txBody>
      </p:sp>
      <p:sp>
        <p:nvSpPr>
          <p:cNvPr id="8" name="Content Placeholder 7">
            <a:extLst>
              <a:ext uri="{FF2B5EF4-FFF2-40B4-BE49-F238E27FC236}">
                <a16:creationId xmlns:a16="http://schemas.microsoft.com/office/drawing/2014/main" id="{AB6B4FF1-D2FB-4236-AA94-DA84DA8C0280}"/>
              </a:ext>
            </a:extLst>
          </p:cNvPr>
          <p:cNvSpPr>
            <a:spLocks noGrp="1"/>
          </p:cNvSpPr>
          <p:nvPr>
            <p:ph idx="1"/>
          </p:nvPr>
        </p:nvSpPr>
        <p:spPr/>
        <p:txBody>
          <a:bodyPr/>
          <a:lstStyle/>
          <a:p>
            <a:r>
              <a:rPr lang="en-US" dirty="0"/>
              <a:t>First cohort began 4/12/2021 and completed 7/31/2021.</a:t>
            </a:r>
          </a:p>
          <a:p>
            <a:r>
              <a:rPr lang="en-US" dirty="0"/>
              <a:t>Five students</a:t>
            </a:r>
          </a:p>
          <a:p>
            <a:r>
              <a:rPr lang="en-US" dirty="0"/>
              <a:t>Advertised on traditional as well as social media.</a:t>
            </a:r>
          </a:p>
          <a:p>
            <a:r>
              <a:rPr lang="en-US" dirty="0"/>
              <a:t>Cohort ran 5 days a week 8:00 AM until      4:00 PM.  (Tried to emulate a typical work day.)</a:t>
            </a:r>
          </a:p>
        </p:txBody>
      </p:sp>
      <p:sp>
        <p:nvSpPr>
          <p:cNvPr id="5" name="Footer Placeholder 4">
            <a:extLst>
              <a:ext uri="{FF2B5EF4-FFF2-40B4-BE49-F238E27FC236}">
                <a16:creationId xmlns:a16="http://schemas.microsoft.com/office/drawing/2014/main" id="{302A6AE6-0D00-4D0F-A71C-F5EAD8527C7C}"/>
              </a:ext>
            </a:extLst>
          </p:cNvPr>
          <p:cNvSpPr>
            <a:spLocks noGrp="1"/>
          </p:cNvSpPr>
          <p:nvPr>
            <p:ph type="ftr" sz="quarter" idx="11"/>
          </p:nvPr>
        </p:nvSpPr>
        <p:spPr/>
        <p:txBody>
          <a:bodyPr/>
          <a:lstStyle/>
          <a:p>
            <a:r>
              <a:rPr lang="en-US"/>
              <a:t>© 2022 The Uniquely Abled Project</a:t>
            </a:r>
          </a:p>
        </p:txBody>
      </p:sp>
      <p:sp>
        <p:nvSpPr>
          <p:cNvPr id="6" name="Slide Number Placeholder 5">
            <a:extLst>
              <a:ext uri="{FF2B5EF4-FFF2-40B4-BE49-F238E27FC236}">
                <a16:creationId xmlns:a16="http://schemas.microsoft.com/office/drawing/2014/main" id="{392ABB6A-8B8D-407B-A18A-4BC1A4A90402}"/>
              </a:ext>
            </a:extLst>
          </p:cNvPr>
          <p:cNvSpPr>
            <a:spLocks noGrp="1"/>
          </p:cNvSpPr>
          <p:nvPr>
            <p:ph type="sldNum" sz="quarter" idx="12"/>
          </p:nvPr>
        </p:nvSpPr>
        <p:spPr/>
        <p:txBody>
          <a:bodyPr/>
          <a:lstStyle/>
          <a:p>
            <a:fld id="{B7C74997-EF1F-4F7E-BF5A-CECCA9F5DAEA}" type="slidenum">
              <a:rPr lang="en-US" smtClean="0"/>
              <a:pPr/>
              <a:t>29</a:t>
            </a:fld>
            <a:endParaRPr lang="en-US"/>
          </a:p>
        </p:txBody>
      </p:sp>
    </p:spTree>
    <p:extLst>
      <p:ext uri="{BB962C8B-B14F-4D97-AF65-F5344CB8AC3E}">
        <p14:creationId xmlns:p14="http://schemas.microsoft.com/office/powerpoint/2010/main" val="110224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B3CE-A306-40F0-9F1C-989C67B8441E}"/>
              </a:ext>
            </a:extLst>
          </p:cNvPr>
          <p:cNvSpPr>
            <a:spLocks noGrp="1"/>
          </p:cNvSpPr>
          <p:nvPr>
            <p:ph type="title"/>
          </p:nvPr>
        </p:nvSpPr>
        <p:spPr/>
        <p:txBody>
          <a:bodyPr>
            <a:normAutofit fontScale="90000"/>
          </a:bodyPr>
          <a:lstStyle/>
          <a:p>
            <a:r>
              <a:rPr lang="en-US" dirty="0"/>
              <a:t>#1 Problem for Business:</a:t>
            </a:r>
            <a:br>
              <a:rPr lang="en-US" dirty="0"/>
            </a:br>
            <a:r>
              <a:rPr lang="en-US" dirty="0"/>
              <a:t>Access to a skilled workforce</a:t>
            </a:r>
          </a:p>
        </p:txBody>
      </p:sp>
      <p:pic>
        <p:nvPicPr>
          <p:cNvPr id="6" name="Content Placeholder 5" descr="A close up of a map&#10;&#10;Description automatically generated">
            <a:extLst>
              <a:ext uri="{FF2B5EF4-FFF2-40B4-BE49-F238E27FC236}">
                <a16:creationId xmlns:a16="http://schemas.microsoft.com/office/drawing/2014/main" id="{7783C6D0-0F45-4C3E-9805-66CE23CCAC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00200"/>
            <a:ext cx="5983212" cy="4983162"/>
          </a:xfrm>
        </p:spPr>
      </p:pic>
      <p:sp>
        <p:nvSpPr>
          <p:cNvPr id="4" name="Slide Number Placeholder 3">
            <a:extLst>
              <a:ext uri="{FF2B5EF4-FFF2-40B4-BE49-F238E27FC236}">
                <a16:creationId xmlns:a16="http://schemas.microsoft.com/office/drawing/2014/main" id="{DA8C7EAB-5010-4B9B-8B19-FDBA34014134}"/>
              </a:ext>
            </a:extLst>
          </p:cNvPr>
          <p:cNvSpPr>
            <a:spLocks noGrp="1"/>
          </p:cNvSpPr>
          <p:nvPr>
            <p:ph type="sldNum" sz="quarter" idx="12"/>
          </p:nvPr>
        </p:nvSpPr>
        <p:spPr/>
        <p:txBody>
          <a:bodyPr/>
          <a:lstStyle/>
          <a:p>
            <a:fld id="{B7C74997-EF1F-4F7E-BF5A-CECCA9F5DAEA}" type="slidenum">
              <a:rPr lang="en-US" smtClean="0"/>
              <a:pPr/>
              <a:t>3</a:t>
            </a:fld>
            <a:endParaRPr lang="en-US"/>
          </a:p>
        </p:txBody>
      </p:sp>
      <p:sp>
        <p:nvSpPr>
          <p:cNvPr id="3" name="Footer Placeholder 2">
            <a:extLst>
              <a:ext uri="{FF2B5EF4-FFF2-40B4-BE49-F238E27FC236}">
                <a16:creationId xmlns:a16="http://schemas.microsoft.com/office/drawing/2014/main" id="{B6EAFDC8-5167-4F21-BE99-EDDA6F28A9EB}"/>
              </a:ext>
            </a:extLst>
          </p:cNvPr>
          <p:cNvSpPr>
            <a:spLocks noGrp="1"/>
          </p:cNvSpPr>
          <p:nvPr>
            <p:ph type="ftr" sz="quarter" idx="11"/>
          </p:nvPr>
        </p:nvSpPr>
        <p:spPr/>
        <p:txBody>
          <a:bodyPr/>
          <a:lstStyle/>
          <a:p>
            <a:r>
              <a:rPr lang="en-US"/>
              <a:t>© 2022 The Uniquely Abled Project</a:t>
            </a:r>
          </a:p>
        </p:txBody>
      </p:sp>
    </p:spTree>
    <p:extLst>
      <p:ext uri="{BB962C8B-B14F-4D97-AF65-F5344CB8AC3E}">
        <p14:creationId xmlns:p14="http://schemas.microsoft.com/office/powerpoint/2010/main" val="1826348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589C05-56BB-46B6-A960-C6E600CC24AE}"/>
              </a:ext>
            </a:extLst>
          </p:cNvPr>
          <p:cNvSpPr>
            <a:spLocks noGrp="1"/>
          </p:cNvSpPr>
          <p:nvPr>
            <p:ph type="title"/>
          </p:nvPr>
        </p:nvSpPr>
        <p:spPr/>
        <p:txBody>
          <a:bodyPr>
            <a:normAutofit fontScale="90000"/>
          </a:bodyPr>
          <a:lstStyle/>
          <a:p>
            <a:r>
              <a:rPr lang="en-US" dirty="0"/>
              <a:t>UAA Cohort at Rhodes State College in Lima, Ohio</a:t>
            </a:r>
          </a:p>
        </p:txBody>
      </p:sp>
      <p:sp>
        <p:nvSpPr>
          <p:cNvPr id="8" name="Content Placeholder 7">
            <a:extLst>
              <a:ext uri="{FF2B5EF4-FFF2-40B4-BE49-F238E27FC236}">
                <a16:creationId xmlns:a16="http://schemas.microsoft.com/office/drawing/2014/main" id="{AB6B4FF1-D2FB-4236-AA94-DA84DA8C0280}"/>
              </a:ext>
            </a:extLst>
          </p:cNvPr>
          <p:cNvSpPr>
            <a:spLocks noGrp="1"/>
          </p:cNvSpPr>
          <p:nvPr>
            <p:ph idx="1"/>
          </p:nvPr>
        </p:nvSpPr>
        <p:spPr/>
        <p:txBody>
          <a:bodyPr>
            <a:normAutofit lnSpcReduction="10000"/>
          </a:bodyPr>
          <a:lstStyle/>
          <a:p>
            <a:r>
              <a:rPr lang="en-US" dirty="0"/>
              <a:t>As a result of advertising, our UAA was posted on the Facebook page of the Ohio Department of Higher Education.  As a result of this posting, Lt. Governor Husted visited the cohort.</a:t>
            </a:r>
          </a:p>
          <a:p>
            <a:r>
              <a:rPr lang="en-US" dirty="0"/>
              <a:t>Curriculum consisted of:</a:t>
            </a:r>
          </a:p>
          <a:p>
            <a:pPr lvl="1"/>
            <a:r>
              <a:rPr lang="en-US" dirty="0"/>
              <a:t>Manual Machining</a:t>
            </a:r>
          </a:p>
          <a:p>
            <a:pPr lvl="1"/>
            <a:r>
              <a:rPr lang="en-US" dirty="0"/>
              <a:t>CNC Machining</a:t>
            </a:r>
          </a:p>
          <a:p>
            <a:pPr lvl="1"/>
            <a:r>
              <a:rPr lang="en-US" dirty="0"/>
              <a:t>Life Skills</a:t>
            </a:r>
          </a:p>
        </p:txBody>
      </p:sp>
      <p:sp>
        <p:nvSpPr>
          <p:cNvPr id="5" name="Footer Placeholder 4">
            <a:extLst>
              <a:ext uri="{FF2B5EF4-FFF2-40B4-BE49-F238E27FC236}">
                <a16:creationId xmlns:a16="http://schemas.microsoft.com/office/drawing/2014/main" id="{302A6AE6-0D00-4D0F-A71C-F5EAD8527C7C}"/>
              </a:ext>
            </a:extLst>
          </p:cNvPr>
          <p:cNvSpPr>
            <a:spLocks noGrp="1"/>
          </p:cNvSpPr>
          <p:nvPr>
            <p:ph type="ftr" sz="quarter" idx="11"/>
          </p:nvPr>
        </p:nvSpPr>
        <p:spPr/>
        <p:txBody>
          <a:bodyPr/>
          <a:lstStyle/>
          <a:p>
            <a:r>
              <a:rPr lang="en-US"/>
              <a:t>© 2022 The Uniquely Abled Project</a:t>
            </a:r>
          </a:p>
        </p:txBody>
      </p:sp>
      <p:sp>
        <p:nvSpPr>
          <p:cNvPr id="6" name="Slide Number Placeholder 5">
            <a:extLst>
              <a:ext uri="{FF2B5EF4-FFF2-40B4-BE49-F238E27FC236}">
                <a16:creationId xmlns:a16="http://schemas.microsoft.com/office/drawing/2014/main" id="{392ABB6A-8B8D-407B-A18A-4BC1A4A90402}"/>
              </a:ext>
            </a:extLst>
          </p:cNvPr>
          <p:cNvSpPr>
            <a:spLocks noGrp="1"/>
          </p:cNvSpPr>
          <p:nvPr>
            <p:ph type="sldNum" sz="quarter" idx="12"/>
          </p:nvPr>
        </p:nvSpPr>
        <p:spPr/>
        <p:txBody>
          <a:bodyPr/>
          <a:lstStyle/>
          <a:p>
            <a:fld id="{B7C74997-EF1F-4F7E-BF5A-CECCA9F5DAEA}" type="slidenum">
              <a:rPr lang="en-US" smtClean="0"/>
              <a:pPr/>
              <a:t>30</a:t>
            </a:fld>
            <a:endParaRPr lang="en-US"/>
          </a:p>
        </p:txBody>
      </p:sp>
    </p:spTree>
    <p:extLst>
      <p:ext uri="{BB962C8B-B14F-4D97-AF65-F5344CB8AC3E}">
        <p14:creationId xmlns:p14="http://schemas.microsoft.com/office/powerpoint/2010/main" val="35393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589C05-56BB-46B6-A960-C6E600CC24AE}"/>
              </a:ext>
            </a:extLst>
          </p:cNvPr>
          <p:cNvSpPr>
            <a:spLocks noGrp="1"/>
          </p:cNvSpPr>
          <p:nvPr>
            <p:ph type="title"/>
          </p:nvPr>
        </p:nvSpPr>
        <p:spPr/>
        <p:txBody>
          <a:bodyPr>
            <a:normAutofit fontScale="90000"/>
          </a:bodyPr>
          <a:lstStyle/>
          <a:p>
            <a:r>
              <a:rPr lang="en-US" dirty="0"/>
              <a:t>UAA Cohort at Rhodes State College in Lima, Ohio</a:t>
            </a:r>
          </a:p>
        </p:txBody>
      </p:sp>
      <p:sp>
        <p:nvSpPr>
          <p:cNvPr id="8" name="Content Placeholder 7">
            <a:extLst>
              <a:ext uri="{FF2B5EF4-FFF2-40B4-BE49-F238E27FC236}">
                <a16:creationId xmlns:a16="http://schemas.microsoft.com/office/drawing/2014/main" id="{AB6B4FF1-D2FB-4236-AA94-DA84DA8C0280}"/>
              </a:ext>
            </a:extLst>
          </p:cNvPr>
          <p:cNvSpPr>
            <a:spLocks noGrp="1"/>
          </p:cNvSpPr>
          <p:nvPr>
            <p:ph idx="1"/>
          </p:nvPr>
        </p:nvSpPr>
        <p:spPr/>
        <p:txBody>
          <a:bodyPr>
            <a:normAutofit/>
          </a:bodyPr>
          <a:lstStyle/>
          <a:p>
            <a:r>
              <a:rPr lang="en-US" dirty="0"/>
              <a:t>All five students completed the course.</a:t>
            </a:r>
          </a:p>
          <a:p>
            <a:pPr lvl="1"/>
            <a:r>
              <a:rPr lang="en-US" dirty="0"/>
              <a:t>All earned their OSHA 10 hour certification</a:t>
            </a:r>
          </a:p>
          <a:p>
            <a:pPr lvl="1"/>
            <a:r>
              <a:rPr lang="en-US" dirty="0"/>
              <a:t>Sat for NIMS Safety and Measurement Certification</a:t>
            </a:r>
          </a:p>
          <a:p>
            <a:pPr lvl="1"/>
            <a:r>
              <a:rPr lang="en-US" dirty="0"/>
              <a:t>One student decided early on that a machining career was not for him, but he did complete the course.</a:t>
            </a:r>
          </a:p>
          <a:p>
            <a:pPr lvl="1"/>
            <a:r>
              <a:rPr lang="en-US" dirty="0"/>
              <a:t>Of the other 4, three currently have jobs and the 4</a:t>
            </a:r>
            <a:r>
              <a:rPr lang="en-US" baseline="30000" dirty="0"/>
              <a:t>th</a:t>
            </a:r>
            <a:r>
              <a:rPr lang="en-US" dirty="0"/>
              <a:t> is still looking. (Has transportation issues.)</a:t>
            </a:r>
          </a:p>
          <a:p>
            <a:pPr lvl="1"/>
            <a:endParaRPr lang="en-US" dirty="0"/>
          </a:p>
          <a:p>
            <a:pPr marL="457200" lvl="1" indent="0">
              <a:buNone/>
            </a:pPr>
            <a:endParaRPr lang="en-US" dirty="0"/>
          </a:p>
        </p:txBody>
      </p:sp>
      <p:sp>
        <p:nvSpPr>
          <p:cNvPr id="5" name="Footer Placeholder 4">
            <a:extLst>
              <a:ext uri="{FF2B5EF4-FFF2-40B4-BE49-F238E27FC236}">
                <a16:creationId xmlns:a16="http://schemas.microsoft.com/office/drawing/2014/main" id="{302A6AE6-0D00-4D0F-A71C-F5EAD8527C7C}"/>
              </a:ext>
            </a:extLst>
          </p:cNvPr>
          <p:cNvSpPr>
            <a:spLocks noGrp="1"/>
          </p:cNvSpPr>
          <p:nvPr>
            <p:ph type="ftr" sz="quarter" idx="11"/>
          </p:nvPr>
        </p:nvSpPr>
        <p:spPr/>
        <p:txBody>
          <a:bodyPr/>
          <a:lstStyle/>
          <a:p>
            <a:r>
              <a:rPr lang="en-US"/>
              <a:t>© 2022 The Uniquely Abled Project</a:t>
            </a:r>
          </a:p>
        </p:txBody>
      </p:sp>
      <p:sp>
        <p:nvSpPr>
          <p:cNvPr id="6" name="Slide Number Placeholder 5">
            <a:extLst>
              <a:ext uri="{FF2B5EF4-FFF2-40B4-BE49-F238E27FC236}">
                <a16:creationId xmlns:a16="http://schemas.microsoft.com/office/drawing/2014/main" id="{392ABB6A-8B8D-407B-A18A-4BC1A4A90402}"/>
              </a:ext>
            </a:extLst>
          </p:cNvPr>
          <p:cNvSpPr>
            <a:spLocks noGrp="1"/>
          </p:cNvSpPr>
          <p:nvPr>
            <p:ph type="sldNum" sz="quarter" idx="12"/>
          </p:nvPr>
        </p:nvSpPr>
        <p:spPr/>
        <p:txBody>
          <a:bodyPr/>
          <a:lstStyle/>
          <a:p>
            <a:fld id="{B7C74997-EF1F-4F7E-BF5A-CECCA9F5DAEA}" type="slidenum">
              <a:rPr lang="en-US" smtClean="0"/>
              <a:pPr/>
              <a:t>31</a:t>
            </a:fld>
            <a:endParaRPr lang="en-US"/>
          </a:p>
        </p:txBody>
      </p:sp>
    </p:spTree>
    <p:extLst>
      <p:ext uri="{BB962C8B-B14F-4D97-AF65-F5344CB8AC3E}">
        <p14:creationId xmlns:p14="http://schemas.microsoft.com/office/powerpoint/2010/main" val="2574969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BFFD-C83A-4660-9C68-D8FC28934948}"/>
              </a:ext>
            </a:extLst>
          </p:cNvPr>
          <p:cNvSpPr>
            <a:spLocks noGrp="1"/>
          </p:cNvSpPr>
          <p:nvPr>
            <p:ph type="title"/>
          </p:nvPr>
        </p:nvSpPr>
        <p:spPr/>
        <p:txBody>
          <a:bodyPr/>
          <a:lstStyle/>
          <a:p>
            <a:r>
              <a:rPr lang="en-US" dirty="0"/>
              <a:t>Employers are Delighted</a:t>
            </a:r>
          </a:p>
        </p:txBody>
      </p:sp>
      <p:sp>
        <p:nvSpPr>
          <p:cNvPr id="3" name="Content Placeholder 2">
            <a:extLst>
              <a:ext uri="{FF2B5EF4-FFF2-40B4-BE49-F238E27FC236}">
                <a16:creationId xmlns:a16="http://schemas.microsoft.com/office/drawing/2014/main" id="{23D0E5A7-F658-43F3-B3A7-AC615A5291B2}"/>
              </a:ext>
            </a:extLst>
          </p:cNvPr>
          <p:cNvSpPr>
            <a:spLocks noGrp="1"/>
          </p:cNvSpPr>
          <p:nvPr>
            <p:ph idx="1"/>
          </p:nvPr>
        </p:nvSpPr>
        <p:spPr>
          <a:xfrm>
            <a:off x="457200" y="1295400"/>
            <a:ext cx="8229600" cy="3931444"/>
          </a:xfrm>
        </p:spPr>
        <p:txBody>
          <a:bodyPr>
            <a:normAutofit fontScale="92500" lnSpcReduction="10000"/>
          </a:bodyPr>
          <a:lstStyle/>
          <a:p>
            <a:r>
              <a:rPr lang="en-US" dirty="0"/>
              <a:t>“After 2 ½ months he is equal to or better than the best CNC operator I have ever had.”</a:t>
            </a:r>
          </a:p>
          <a:p>
            <a:r>
              <a:rPr lang="en-US" dirty="0"/>
              <a:t>“They learn in weeks what takes others months.”</a:t>
            </a:r>
          </a:p>
          <a:p>
            <a:r>
              <a:rPr lang="en-US" dirty="0"/>
              <a:t>“They grasp things much faster than the average employee.”</a:t>
            </a:r>
          </a:p>
          <a:p>
            <a:r>
              <a:rPr lang="en-US" dirty="0"/>
              <a:t>“He’s eager to take on more knowledge and try anything we throw at him.”</a:t>
            </a:r>
          </a:p>
          <a:p>
            <a:r>
              <a:rPr lang="en-US" dirty="0"/>
              <a:t>“They are like ideal employees.”</a:t>
            </a:r>
          </a:p>
        </p:txBody>
      </p:sp>
      <p:sp>
        <p:nvSpPr>
          <p:cNvPr id="4" name="Slide Number Placeholder 3">
            <a:extLst>
              <a:ext uri="{FF2B5EF4-FFF2-40B4-BE49-F238E27FC236}">
                <a16:creationId xmlns:a16="http://schemas.microsoft.com/office/drawing/2014/main" id="{E8366696-1A16-4298-8C11-605692CE4E6A}"/>
              </a:ext>
            </a:extLst>
          </p:cNvPr>
          <p:cNvSpPr>
            <a:spLocks noGrp="1"/>
          </p:cNvSpPr>
          <p:nvPr>
            <p:ph type="sldNum" sz="quarter" idx="12"/>
          </p:nvPr>
        </p:nvSpPr>
        <p:spPr/>
        <p:txBody>
          <a:bodyPr/>
          <a:lstStyle/>
          <a:p>
            <a:fld id="{B7C74997-EF1F-4F7E-BF5A-CECCA9F5DAEA}" type="slidenum">
              <a:rPr lang="en-US" smtClean="0"/>
              <a:pPr/>
              <a:t>32</a:t>
            </a:fld>
            <a:endParaRPr lang="en-US"/>
          </a:p>
        </p:txBody>
      </p:sp>
      <p:pic>
        <p:nvPicPr>
          <p:cNvPr id="6" name="Picture 5">
            <a:extLst>
              <a:ext uri="{FF2B5EF4-FFF2-40B4-BE49-F238E27FC236}">
                <a16:creationId xmlns:a16="http://schemas.microsoft.com/office/drawing/2014/main" id="{550120F5-0ADF-4A68-ADE5-0EF9D7E0A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77" y="4938835"/>
            <a:ext cx="4475167" cy="928565"/>
          </a:xfrm>
          <a:prstGeom prst="rect">
            <a:avLst/>
          </a:prstGeom>
        </p:spPr>
      </p:pic>
      <p:sp>
        <p:nvSpPr>
          <p:cNvPr id="9" name="TextBox 8">
            <a:extLst>
              <a:ext uri="{FF2B5EF4-FFF2-40B4-BE49-F238E27FC236}">
                <a16:creationId xmlns:a16="http://schemas.microsoft.com/office/drawing/2014/main" id="{D77DCCAE-9BED-4591-A7AF-ED93C52ECC35}"/>
              </a:ext>
            </a:extLst>
          </p:cNvPr>
          <p:cNvSpPr txBox="1"/>
          <p:nvPr/>
        </p:nvSpPr>
        <p:spPr>
          <a:xfrm>
            <a:off x="4572000" y="5939135"/>
            <a:ext cx="4800600" cy="461665"/>
          </a:xfrm>
          <a:prstGeom prst="rect">
            <a:avLst/>
          </a:prstGeom>
          <a:noFill/>
        </p:spPr>
        <p:txBody>
          <a:bodyPr wrap="square" rtlCol="0">
            <a:spAutoFit/>
          </a:bodyPr>
          <a:lstStyle/>
          <a:p>
            <a:r>
              <a:rPr lang="en-US" sz="2400" b="1" dirty="0"/>
              <a:t>Lusk Quality Machine Products</a:t>
            </a:r>
          </a:p>
        </p:txBody>
      </p:sp>
      <p:pic>
        <p:nvPicPr>
          <p:cNvPr id="11" name="Picture 10" descr="A close up of a logo&#10;&#10;Description generated with high confidence">
            <a:extLst>
              <a:ext uri="{FF2B5EF4-FFF2-40B4-BE49-F238E27FC236}">
                <a16:creationId xmlns:a16="http://schemas.microsoft.com/office/drawing/2014/main" id="{9B19C036-9E11-42E6-8FE6-6F5745857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430" y="4280804"/>
            <a:ext cx="1853770" cy="1469113"/>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id="{1659C645-02D1-4DC9-966F-6C548CA25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5822704"/>
            <a:ext cx="3505200" cy="800891"/>
          </a:xfrm>
          <a:prstGeom prst="rect">
            <a:avLst/>
          </a:prstGeom>
        </p:spPr>
      </p:pic>
      <p:sp>
        <p:nvSpPr>
          <p:cNvPr id="5" name="Footer Placeholder 4">
            <a:extLst>
              <a:ext uri="{FF2B5EF4-FFF2-40B4-BE49-F238E27FC236}">
                <a16:creationId xmlns:a16="http://schemas.microsoft.com/office/drawing/2014/main" id="{2165900B-7C9C-4333-B274-D9344085010A}"/>
              </a:ext>
            </a:extLst>
          </p:cNvPr>
          <p:cNvSpPr>
            <a:spLocks noGrp="1"/>
          </p:cNvSpPr>
          <p:nvPr>
            <p:ph type="ftr" sz="quarter" idx="11"/>
          </p:nvPr>
        </p:nvSpPr>
        <p:spPr/>
        <p:txBody>
          <a:bodyPr/>
          <a:lstStyle/>
          <a:p>
            <a:r>
              <a:rPr lang="en-US"/>
              <a:t>© 2022 The Uniquely Abled Project</a:t>
            </a:r>
          </a:p>
        </p:txBody>
      </p:sp>
    </p:spTree>
    <p:extLst>
      <p:ext uri="{BB962C8B-B14F-4D97-AF65-F5344CB8AC3E}">
        <p14:creationId xmlns:p14="http://schemas.microsoft.com/office/powerpoint/2010/main" val="339974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B20E72-5904-4897-9DDA-71D50DB319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71800" y="3434420"/>
            <a:ext cx="2964353" cy="1747180"/>
          </a:xfrm>
          <a:prstGeom prst="rect">
            <a:avLst/>
          </a:prstGeom>
        </p:spPr>
      </p:pic>
      <p:pic>
        <p:nvPicPr>
          <p:cNvPr id="5" name="Picture 4" descr="A view of a large mountain in the background&#10;&#10;Description automatically generated">
            <a:extLst>
              <a:ext uri="{FF2B5EF4-FFF2-40B4-BE49-F238E27FC236}">
                <a16:creationId xmlns:a16="http://schemas.microsoft.com/office/drawing/2014/main" id="{853622A1-FD9D-447E-8412-4F50B7487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959" y="3352800"/>
            <a:ext cx="2971121" cy="1996222"/>
          </a:xfrm>
          <a:prstGeom prst="rect">
            <a:avLst/>
          </a:prstGeom>
        </p:spPr>
      </p:pic>
      <p:sp>
        <p:nvSpPr>
          <p:cNvPr id="2" name="Title 1">
            <a:extLst>
              <a:ext uri="{FF2B5EF4-FFF2-40B4-BE49-F238E27FC236}">
                <a16:creationId xmlns:a16="http://schemas.microsoft.com/office/drawing/2014/main" id="{290C8E98-180D-453B-9B9A-C63A3F1A6FC3}"/>
              </a:ext>
            </a:extLst>
          </p:cNvPr>
          <p:cNvSpPr>
            <a:spLocks noGrp="1"/>
          </p:cNvSpPr>
          <p:nvPr>
            <p:ph type="title"/>
          </p:nvPr>
        </p:nvSpPr>
        <p:spPr>
          <a:xfrm>
            <a:off x="381000" y="274638"/>
            <a:ext cx="8229600" cy="1143000"/>
          </a:xfrm>
        </p:spPr>
        <p:txBody>
          <a:bodyPr>
            <a:normAutofit/>
          </a:bodyPr>
          <a:lstStyle/>
          <a:p>
            <a:r>
              <a:rPr lang="en-US" dirty="0"/>
              <a:t>A gap exists…</a:t>
            </a:r>
          </a:p>
        </p:txBody>
      </p:sp>
      <p:pic>
        <p:nvPicPr>
          <p:cNvPr id="6" name="Content Placeholder 5" descr="A group of people standing in a room&#10;&#10;Description automatically generated">
            <a:extLst>
              <a:ext uri="{FF2B5EF4-FFF2-40B4-BE49-F238E27FC236}">
                <a16:creationId xmlns:a16="http://schemas.microsoft.com/office/drawing/2014/main" id="{D7E4036A-4D36-4677-9B15-72796DACAD32}"/>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943600" y="3297456"/>
            <a:ext cx="3209596" cy="2142906"/>
          </a:xfrm>
        </p:spPr>
      </p:pic>
      <p:sp>
        <p:nvSpPr>
          <p:cNvPr id="4" name="Slide Number Placeholder 3">
            <a:extLst>
              <a:ext uri="{FF2B5EF4-FFF2-40B4-BE49-F238E27FC236}">
                <a16:creationId xmlns:a16="http://schemas.microsoft.com/office/drawing/2014/main" id="{FDF20493-6CCE-4AC3-A8B3-7F21D0E79B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74997-EF1F-4F7E-BF5A-CECCA9F5DA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8E30696-E19B-4E5A-A6CD-306AD1D899B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400" y="3317517"/>
            <a:ext cx="3177446" cy="2107705"/>
          </a:xfrm>
          <a:prstGeom prst="rect">
            <a:avLst/>
          </a:prstGeom>
        </p:spPr>
      </p:pic>
      <p:sp>
        <p:nvSpPr>
          <p:cNvPr id="9" name="TextBox 8">
            <a:extLst>
              <a:ext uri="{FF2B5EF4-FFF2-40B4-BE49-F238E27FC236}">
                <a16:creationId xmlns:a16="http://schemas.microsoft.com/office/drawing/2014/main" id="{DA8E4C2D-03F0-4C0D-B620-11FF2CF77CBD}"/>
              </a:ext>
            </a:extLst>
          </p:cNvPr>
          <p:cNvSpPr txBox="1"/>
          <p:nvPr/>
        </p:nvSpPr>
        <p:spPr>
          <a:xfrm>
            <a:off x="381000" y="1417638"/>
            <a:ext cx="28194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Companies may not know about the agencies that are potential sources of workers.</a:t>
            </a:r>
          </a:p>
        </p:txBody>
      </p:sp>
      <p:sp>
        <p:nvSpPr>
          <p:cNvPr id="10" name="TextBox 9">
            <a:extLst>
              <a:ext uri="{FF2B5EF4-FFF2-40B4-BE49-F238E27FC236}">
                <a16:creationId xmlns:a16="http://schemas.microsoft.com/office/drawing/2014/main" id="{6D2FF84E-3E2B-4B52-B0CE-CA2381E304DA}"/>
              </a:ext>
            </a:extLst>
          </p:cNvPr>
          <p:cNvSpPr txBox="1"/>
          <p:nvPr/>
        </p:nvSpPr>
        <p:spPr>
          <a:xfrm>
            <a:off x="5858204" y="1417638"/>
            <a:ext cx="320959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Job developers may not know how to access the companies with career jobs.</a:t>
            </a:r>
          </a:p>
        </p:txBody>
      </p:sp>
      <p:sp>
        <p:nvSpPr>
          <p:cNvPr id="3" name="Footer Placeholder 2">
            <a:extLst>
              <a:ext uri="{FF2B5EF4-FFF2-40B4-BE49-F238E27FC236}">
                <a16:creationId xmlns:a16="http://schemas.microsoft.com/office/drawing/2014/main" id="{1C5F3618-5CCC-4D51-B44F-729FD9ACC2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2022 The Uniquely Abled Project</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5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C684-66B5-4CEA-992E-AB3DDCCE266E}"/>
              </a:ext>
            </a:extLst>
          </p:cNvPr>
          <p:cNvSpPr>
            <a:spLocks noGrp="1"/>
          </p:cNvSpPr>
          <p:nvPr>
            <p:ph type="title"/>
          </p:nvPr>
        </p:nvSpPr>
        <p:spPr>
          <a:xfrm>
            <a:off x="0" y="381000"/>
            <a:ext cx="9144000" cy="1143000"/>
          </a:xfrm>
        </p:spPr>
        <p:txBody>
          <a:bodyPr>
            <a:normAutofit fontScale="90000"/>
          </a:bodyPr>
          <a:lstStyle/>
          <a:p>
            <a:r>
              <a:rPr lang="en-US" dirty="0"/>
              <a:t>Solution: Inform companies of the </a:t>
            </a:r>
            <a:br>
              <a:rPr lang="en-US" dirty="0"/>
            </a:br>
            <a:r>
              <a:rPr lang="en-US" dirty="0"/>
              <a:t>availability of uniquely abled populations that match their job openings.</a:t>
            </a:r>
          </a:p>
        </p:txBody>
      </p:sp>
      <p:sp>
        <p:nvSpPr>
          <p:cNvPr id="3" name="Content Placeholder 2">
            <a:extLst>
              <a:ext uri="{FF2B5EF4-FFF2-40B4-BE49-F238E27FC236}">
                <a16:creationId xmlns:a16="http://schemas.microsoft.com/office/drawing/2014/main" id="{DD004C10-1349-4FA1-8D8C-EF3EACBFD4B8}"/>
              </a:ext>
            </a:extLst>
          </p:cNvPr>
          <p:cNvSpPr>
            <a:spLocks noGrp="1"/>
          </p:cNvSpPr>
          <p:nvPr>
            <p:ph idx="1"/>
          </p:nvPr>
        </p:nvSpPr>
        <p:spPr>
          <a:xfrm>
            <a:off x="3962400" y="4800600"/>
            <a:ext cx="4648200" cy="1295400"/>
          </a:xfrm>
        </p:spPr>
        <p:txBody>
          <a:bodyPr>
            <a:normAutofit/>
          </a:bodyPr>
          <a:lstStyle/>
          <a:p>
            <a:r>
              <a:rPr lang="en-US" dirty="0"/>
              <a:t>Articles in industry publications.</a:t>
            </a:r>
          </a:p>
        </p:txBody>
      </p:sp>
      <p:sp>
        <p:nvSpPr>
          <p:cNvPr id="4" name="Slide Number Placeholder 3">
            <a:extLst>
              <a:ext uri="{FF2B5EF4-FFF2-40B4-BE49-F238E27FC236}">
                <a16:creationId xmlns:a16="http://schemas.microsoft.com/office/drawing/2014/main" id="{C0E841A9-2DDD-4851-A15A-43EC9113D2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74997-EF1F-4F7E-BF5A-CECCA9F5DA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descr="A group of people sitting at a table in front of a crowd&#10;&#10;Description automatically generated">
            <a:extLst>
              <a:ext uri="{FF2B5EF4-FFF2-40B4-BE49-F238E27FC236}">
                <a16:creationId xmlns:a16="http://schemas.microsoft.com/office/drawing/2014/main" id="{8074FEE9-BDA0-4BA8-8075-6905F5A5A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159" y="2105353"/>
            <a:ext cx="3260993" cy="2114550"/>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61513505-62D5-48E9-966E-F3D283903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558" y="3733800"/>
            <a:ext cx="2133601" cy="2789812"/>
          </a:xfrm>
          <a:prstGeom prst="rect">
            <a:avLst/>
          </a:prstGeom>
        </p:spPr>
      </p:pic>
      <p:sp>
        <p:nvSpPr>
          <p:cNvPr id="9" name="Content Placeholder 2">
            <a:extLst>
              <a:ext uri="{FF2B5EF4-FFF2-40B4-BE49-F238E27FC236}">
                <a16:creationId xmlns:a16="http://schemas.microsoft.com/office/drawing/2014/main" id="{5B5E522A-31F1-4F52-A914-4AFBD5312CA4}"/>
              </a:ext>
            </a:extLst>
          </p:cNvPr>
          <p:cNvSpPr txBox="1">
            <a:spLocks/>
          </p:cNvSpPr>
          <p:nvPr/>
        </p:nvSpPr>
        <p:spPr>
          <a:xfrm>
            <a:off x="457200" y="2151993"/>
            <a:ext cx="4648200" cy="12770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Presentations to industry associations.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187ADA3-7E0C-4835-B958-CABF411505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2022 The Uniquely Abled Project</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856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A8EF-EB42-4564-A2F2-C1DBA64FDB3D}"/>
              </a:ext>
            </a:extLst>
          </p:cNvPr>
          <p:cNvSpPr>
            <a:spLocks noGrp="1"/>
          </p:cNvSpPr>
          <p:nvPr>
            <p:ph type="title"/>
          </p:nvPr>
        </p:nvSpPr>
        <p:spPr>
          <a:xfrm>
            <a:off x="0" y="533400"/>
            <a:ext cx="9144000" cy="1143000"/>
          </a:xfrm>
        </p:spPr>
        <p:txBody>
          <a:bodyPr anchor="ctr">
            <a:noAutofit/>
          </a:bodyPr>
          <a:lstStyle/>
          <a:p>
            <a:pPr>
              <a:lnSpc>
                <a:spcPct val="90000"/>
              </a:lnSpc>
            </a:pPr>
            <a:r>
              <a:rPr lang="en-US" sz="3600" dirty="0"/>
              <a:t>Solution: Have a common language between job developers and companies based on abilities required by a job.</a:t>
            </a:r>
          </a:p>
        </p:txBody>
      </p:sp>
      <p:sp>
        <p:nvSpPr>
          <p:cNvPr id="3" name="Content Placeholder 2">
            <a:extLst>
              <a:ext uri="{FF2B5EF4-FFF2-40B4-BE49-F238E27FC236}">
                <a16:creationId xmlns:a16="http://schemas.microsoft.com/office/drawing/2014/main" id="{BCBD22D8-1799-4B0D-835B-0F1FD50408FE}"/>
              </a:ext>
            </a:extLst>
          </p:cNvPr>
          <p:cNvSpPr>
            <a:spLocks noGrp="1"/>
          </p:cNvSpPr>
          <p:nvPr>
            <p:ph sz="half" idx="2"/>
          </p:nvPr>
        </p:nvSpPr>
        <p:spPr>
          <a:xfrm>
            <a:off x="457200" y="2174875"/>
            <a:ext cx="4040188" cy="3951288"/>
          </a:xfrm>
        </p:spPr>
        <p:txBody>
          <a:bodyPr>
            <a:normAutofit/>
          </a:bodyPr>
          <a:lstStyle/>
          <a:p>
            <a:pPr marL="0" indent="0">
              <a:buNone/>
            </a:pPr>
            <a:r>
              <a:rPr lang="en-US" sz="2800" b="1" dirty="0"/>
              <a:t>Jobs Lists: </a:t>
            </a:r>
            <a:r>
              <a:rPr lang="en-US" sz="2800" dirty="0"/>
              <a:t>lists of typical jobs in general manufacturing with the names, characteristics, skills, and unique abilities required for each job (available on UAP website).</a:t>
            </a:r>
          </a:p>
        </p:txBody>
      </p:sp>
      <p:pic>
        <p:nvPicPr>
          <p:cNvPr id="6" name="Content Placeholder 6">
            <a:extLst>
              <a:ext uri="{FF2B5EF4-FFF2-40B4-BE49-F238E27FC236}">
                <a16:creationId xmlns:a16="http://schemas.microsoft.com/office/drawing/2014/main" id="{0173DA68-744B-43DC-A2C0-27ADA8D0B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259" y="2174875"/>
            <a:ext cx="3625306" cy="3951288"/>
          </a:xfrm>
          <a:prstGeom prst="rect">
            <a:avLst/>
          </a:prstGeom>
          <a:noFill/>
          <a:ln>
            <a:solidFill>
              <a:schemeClr val="tx1"/>
            </a:solidFill>
          </a:ln>
        </p:spPr>
      </p:pic>
      <p:sp>
        <p:nvSpPr>
          <p:cNvPr id="5" name="Footer Placeholder 4">
            <a:extLst>
              <a:ext uri="{FF2B5EF4-FFF2-40B4-BE49-F238E27FC236}">
                <a16:creationId xmlns:a16="http://schemas.microsoft.com/office/drawing/2014/main" id="{34AE7447-DD54-448C-8F3E-357435961F1F}"/>
              </a:ext>
            </a:extLst>
          </p:cNvPr>
          <p:cNvSpPr>
            <a:spLocks noGrp="1"/>
          </p:cNvSpPr>
          <p:nvPr>
            <p:ph type="ftr" sz="quarter" idx="11"/>
          </p:nvPr>
        </p:nvSpPr>
        <p:spPr>
          <a:xfrm>
            <a:off x="3124200" y="6356350"/>
            <a:ext cx="28956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2022 The Uniquely Abled Project</a:t>
            </a:r>
          </a:p>
        </p:txBody>
      </p:sp>
      <p:sp>
        <p:nvSpPr>
          <p:cNvPr id="4" name="Slide Number Placeholder 3">
            <a:extLst>
              <a:ext uri="{FF2B5EF4-FFF2-40B4-BE49-F238E27FC236}">
                <a16:creationId xmlns:a16="http://schemas.microsoft.com/office/drawing/2014/main" id="{FED1A1BA-22CC-432D-8079-C3ACA6998131}"/>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7C74997-EF1F-4F7E-BF5A-CECCA9F5DA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4523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AA3C-24F1-48E3-8C0C-486743DA5115}"/>
              </a:ext>
            </a:extLst>
          </p:cNvPr>
          <p:cNvSpPr>
            <a:spLocks noGrp="1"/>
          </p:cNvSpPr>
          <p:nvPr>
            <p:ph type="title"/>
          </p:nvPr>
        </p:nvSpPr>
        <p:spPr>
          <a:xfrm>
            <a:off x="457200" y="76200"/>
            <a:ext cx="8229600" cy="1143000"/>
          </a:xfrm>
        </p:spPr>
        <p:txBody>
          <a:bodyPr/>
          <a:lstStyle/>
          <a:p>
            <a:r>
              <a:rPr lang="en-US" dirty="0"/>
              <a:t>Possible Actions</a:t>
            </a:r>
          </a:p>
        </p:txBody>
      </p:sp>
      <p:sp>
        <p:nvSpPr>
          <p:cNvPr id="3" name="Content Placeholder 2">
            <a:extLst>
              <a:ext uri="{FF2B5EF4-FFF2-40B4-BE49-F238E27FC236}">
                <a16:creationId xmlns:a16="http://schemas.microsoft.com/office/drawing/2014/main" id="{6E148ECD-EFBE-4A0B-90F4-D57D05BD6C54}"/>
              </a:ext>
            </a:extLst>
          </p:cNvPr>
          <p:cNvSpPr>
            <a:spLocks noGrp="1"/>
          </p:cNvSpPr>
          <p:nvPr>
            <p:ph idx="1"/>
          </p:nvPr>
        </p:nvSpPr>
        <p:spPr>
          <a:xfrm>
            <a:off x="457200" y="1295400"/>
            <a:ext cx="8458200" cy="5334000"/>
          </a:xfrm>
        </p:spPr>
        <p:txBody>
          <a:bodyPr>
            <a:normAutofit/>
          </a:bodyPr>
          <a:lstStyle/>
          <a:p>
            <a:r>
              <a:rPr lang="en-US" dirty="0"/>
              <a:t>Use “uniquely abled” instead of “disabled”.</a:t>
            </a:r>
          </a:p>
          <a:p>
            <a:r>
              <a:rPr lang="en-US" dirty="0"/>
              <a:t>Use “abilities” in your job descriptions.</a:t>
            </a:r>
          </a:p>
          <a:p>
            <a:r>
              <a:rPr lang="en-US" dirty="0"/>
              <a:t>Consider hiring the uniquely abled as a business decision. </a:t>
            </a:r>
          </a:p>
          <a:p>
            <a:r>
              <a:rPr lang="en-US" dirty="0"/>
              <a:t>Connect UAP to potential Hosts (typically community colleges) of a Uniquely Abled Academy.</a:t>
            </a:r>
          </a:p>
          <a:p>
            <a:r>
              <a:rPr lang="en-US" dirty="0"/>
              <a:t>Invite UAP to speak to industry groups.</a:t>
            </a:r>
          </a:p>
        </p:txBody>
      </p:sp>
      <p:sp>
        <p:nvSpPr>
          <p:cNvPr id="4" name="Slide Number Placeholder 3">
            <a:extLst>
              <a:ext uri="{FF2B5EF4-FFF2-40B4-BE49-F238E27FC236}">
                <a16:creationId xmlns:a16="http://schemas.microsoft.com/office/drawing/2014/main" id="{8C6C3AD2-4180-4A37-8A86-16CE5871AF7C}"/>
              </a:ext>
            </a:extLst>
          </p:cNvPr>
          <p:cNvSpPr>
            <a:spLocks noGrp="1"/>
          </p:cNvSpPr>
          <p:nvPr>
            <p:ph type="sldNum" sz="quarter" idx="12"/>
          </p:nvPr>
        </p:nvSpPr>
        <p:spPr/>
        <p:txBody>
          <a:bodyPr/>
          <a:lstStyle/>
          <a:p>
            <a:fld id="{B7C74997-EF1F-4F7E-BF5A-CECCA9F5DAEA}" type="slidenum">
              <a:rPr lang="en-US" smtClean="0"/>
              <a:pPr/>
              <a:t>36</a:t>
            </a:fld>
            <a:endParaRPr lang="en-US"/>
          </a:p>
        </p:txBody>
      </p:sp>
      <p:sp>
        <p:nvSpPr>
          <p:cNvPr id="5" name="Footer Placeholder 4">
            <a:extLst>
              <a:ext uri="{FF2B5EF4-FFF2-40B4-BE49-F238E27FC236}">
                <a16:creationId xmlns:a16="http://schemas.microsoft.com/office/drawing/2014/main" id="{00EDA69D-08A0-4C0A-984E-1BBCAECC24D2}"/>
              </a:ext>
            </a:extLst>
          </p:cNvPr>
          <p:cNvSpPr>
            <a:spLocks noGrp="1"/>
          </p:cNvSpPr>
          <p:nvPr>
            <p:ph type="ftr" sz="quarter" idx="11"/>
          </p:nvPr>
        </p:nvSpPr>
        <p:spPr/>
        <p:txBody>
          <a:bodyPr/>
          <a:lstStyle/>
          <a:p>
            <a:r>
              <a:rPr lang="en-US"/>
              <a:t>© 2022 The Uniquely Abled Project</a:t>
            </a:r>
          </a:p>
        </p:txBody>
      </p:sp>
    </p:spTree>
    <p:extLst>
      <p:ext uri="{BB962C8B-B14F-4D97-AF65-F5344CB8AC3E}">
        <p14:creationId xmlns:p14="http://schemas.microsoft.com/office/powerpoint/2010/main" val="2390389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7C66-6ED9-4DC0-8CB2-B4D7BB7C1FF8}"/>
              </a:ext>
            </a:extLst>
          </p:cNvPr>
          <p:cNvSpPr>
            <a:spLocks noGrp="1"/>
          </p:cNvSpPr>
          <p:nvPr>
            <p:ph type="title"/>
          </p:nvPr>
        </p:nvSpPr>
        <p:spPr>
          <a:xfrm>
            <a:off x="76200" y="274638"/>
            <a:ext cx="8991600" cy="1143000"/>
          </a:xfrm>
        </p:spPr>
        <p:txBody>
          <a:bodyPr>
            <a:noAutofit/>
          </a:bodyPr>
          <a:lstStyle/>
          <a:p>
            <a:pPr algn="ctr"/>
            <a:r>
              <a:rPr lang="en-US" sz="4000" dirty="0"/>
              <a:t>Questions?</a:t>
            </a:r>
          </a:p>
        </p:txBody>
      </p:sp>
      <p:sp>
        <p:nvSpPr>
          <p:cNvPr id="3" name="Content Placeholder 2">
            <a:extLst>
              <a:ext uri="{FF2B5EF4-FFF2-40B4-BE49-F238E27FC236}">
                <a16:creationId xmlns:a16="http://schemas.microsoft.com/office/drawing/2014/main" id="{959779F6-3CB6-4618-AF07-FAFF8CB49E24}"/>
              </a:ext>
            </a:extLst>
          </p:cNvPr>
          <p:cNvSpPr>
            <a:spLocks noGrp="1"/>
          </p:cNvSpPr>
          <p:nvPr>
            <p:ph idx="1"/>
          </p:nvPr>
        </p:nvSpPr>
        <p:spPr>
          <a:xfrm>
            <a:off x="1066800" y="1676400"/>
            <a:ext cx="7162799" cy="3514725"/>
          </a:xfrm>
        </p:spPr>
        <p:txBody>
          <a:bodyPr>
            <a:normAutofit/>
          </a:bodyPr>
          <a:lstStyle/>
          <a:p>
            <a:pPr marL="0" indent="0">
              <a:buNone/>
            </a:pPr>
            <a:r>
              <a:rPr lang="en-US" dirty="0"/>
              <a:t>John Wheeler</a:t>
            </a:r>
          </a:p>
          <a:p>
            <a:pPr marL="0" indent="0">
              <a:buNone/>
            </a:pPr>
            <a:r>
              <a:rPr lang="en-US" dirty="0"/>
              <a:t>Project </a:t>
            </a:r>
            <a:r>
              <a:rPr lang="en-US"/>
              <a:t>Team Consultant</a:t>
            </a:r>
            <a:endParaRPr lang="en-US" dirty="0"/>
          </a:p>
          <a:p>
            <a:pPr marL="0" indent="0">
              <a:buNone/>
            </a:pPr>
            <a:r>
              <a:rPr lang="en-US" dirty="0"/>
              <a:t>The Uniquely Abled Project</a:t>
            </a:r>
          </a:p>
          <a:p>
            <a:pPr marL="0" indent="0">
              <a:buNone/>
            </a:pPr>
            <a:r>
              <a:rPr lang="en-US" dirty="0"/>
              <a:t>UniquelyAbledProject.org</a:t>
            </a:r>
          </a:p>
          <a:p>
            <a:pPr marL="0" indent="0">
              <a:buNone/>
            </a:pPr>
            <a:r>
              <a:rPr lang="en-US" dirty="0"/>
              <a:t>419-422-9467</a:t>
            </a:r>
          </a:p>
          <a:p>
            <a:pPr marL="0" indent="0">
              <a:buNone/>
            </a:pPr>
            <a:r>
              <a:rPr lang="en-US" dirty="0"/>
              <a:t>trainmanjohn1955@gmail.com</a:t>
            </a:r>
          </a:p>
          <a:p>
            <a:endParaRPr lang="en-US" dirty="0"/>
          </a:p>
        </p:txBody>
      </p:sp>
      <p:sp>
        <p:nvSpPr>
          <p:cNvPr id="4" name="Footer Placeholder 3">
            <a:extLst>
              <a:ext uri="{FF2B5EF4-FFF2-40B4-BE49-F238E27FC236}">
                <a16:creationId xmlns:a16="http://schemas.microsoft.com/office/drawing/2014/main" id="{DB87671E-79EC-4BF5-AE24-0A7E536E244E}"/>
              </a:ext>
            </a:extLst>
          </p:cNvPr>
          <p:cNvSpPr>
            <a:spLocks noGrp="1"/>
          </p:cNvSpPr>
          <p:nvPr>
            <p:ph type="ftr" sz="quarter" idx="11"/>
          </p:nvPr>
        </p:nvSpPr>
        <p:spPr/>
        <p:txBody>
          <a:bodyPr/>
          <a:lstStyle/>
          <a:p>
            <a:r>
              <a:rPr lang="en-US"/>
              <a:t>© 2022 The Uniquely Abled Project</a:t>
            </a:r>
          </a:p>
        </p:txBody>
      </p:sp>
      <p:sp>
        <p:nvSpPr>
          <p:cNvPr id="6" name="Slide Number Placeholder 5">
            <a:extLst>
              <a:ext uri="{FF2B5EF4-FFF2-40B4-BE49-F238E27FC236}">
                <a16:creationId xmlns:a16="http://schemas.microsoft.com/office/drawing/2014/main" id="{A1E74546-871C-4289-B983-E0D19981FD8A}"/>
              </a:ext>
            </a:extLst>
          </p:cNvPr>
          <p:cNvSpPr>
            <a:spLocks noGrp="1"/>
          </p:cNvSpPr>
          <p:nvPr>
            <p:ph type="sldNum" sz="quarter" idx="12"/>
          </p:nvPr>
        </p:nvSpPr>
        <p:spPr/>
        <p:txBody>
          <a:bodyPr/>
          <a:lstStyle/>
          <a:p>
            <a:fld id="{B7C74997-EF1F-4F7E-BF5A-CECCA9F5DAEA}" type="slidenum">
              <a:rPr lang="en-US" smtClean="0"/>
              <a:pPr/>
              <a:t>37</a:t>
            </a:fld>
            <a:endParaRPr lang="en-US"/>
          </a:p>
        </p:txBody>
      </p:sp>
      <p:pic>
        <p:nvPicPr>
          <p:cNvPr id="7" name="Picture 6" descr="A person wearing glasses and a tie&#10;&#10;Description automatically generated with medium confidence">
            <a:extLst>
              <a:ext uri="{FF2B5EF4-FFF2-40B4-BE49-F238E27FC236}">
                <a16:creationId xmlns:a16="http://schemas.microsoft.com/office/drawing/2014/main" id="{9FEBE711-80FF-4F0D-A26F-D45E1A88A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219200"/>
            <a:ext cx="2901287" cy="3286125"/>
          </a:xfrm>
          <a:prstGeom prst="rect">
            <a:avLst/>
          </a:prstGeom>
        </p:spPr>
      </p:pic>
    </p:spTree>
    <p:extLst>
      <p:ext uri="{BB962C8B-B14F-4D97-AF65-F5344CB8AC3E}">
        <p14:creationId xmlns:p14="http://schemas.microsoft.com/office/powerpoint/2010/main" val="157209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1949B-FA96-4200-8A70-8339420103F3}"/>
              </a:ext>
            </a:extLst>
          </p:cNvPr>
          <p:cNvSpPr>
            <a:spLocks noGrp="1"/>
          </p:cNvSpPr>
          <p:nvPr>
            <p:ph type="title"/>
          </p:nvPr>
        </p:nvSpPr>
        <p:spPr/>
        <p:txBody>
          <a:bodyPr>
            <a:normAutofit fontScale="90000"/>
          </a:bodyPr>
          <a:lstStyle/>
          <a:p>
            <a:r>
              <a:rPr lang="en-US" dirty="0"/>
              <a:t>17% of the US Population</a:t>
            </a:r>
            <a:br>
              <a:rPr lang="en-US" dirty="0"/>
            </a:br>
            <a:r>
              <a:rPr lang="en-US" dirty="0"/>
              <a:t>is classified as disabled.</a:t>
            </a:r>
          </a:p>
        </p:txBody>
      </p:sp>
      <p:sp>
        <p:nvSpPr>
          <p:cNvPr id="4" name="Slide Number Placeholder 3">
            <a:extLst>
              <a:ext uri="{FF2B5EF4-FFF2-40B4-BE49-F238E27FC236}">
                <a16:creationId xmlns:a16="http://schemas.microsoft.com/office/drawing/2014/main" id="{424A2AA9-C47D-4D58-B5E4-A656F81FC3BC}"/>
              </a:ext>
            </a:extLst>
          </p:cNvPr>
          <p:cNvSpPr>
            <a:spLocks noGrp="1"/>
          </p:cNvSpPr>
          <p:nvPr>
            <p:ph type="sldNum" sz="quarter" idx="12"/>
          </p:nvPr>
        </p:nvSpPr>
        <p:spPr/>
        <p:txBody>
          <a:bodyPr/>
          <a:lstStyle/>
          <a:p>
            <a:fld id="{B7C74997-EF1F-4F7E-BF5A-CECCA9F5DAEA}" type="slidenum">
              <a:rPr lang="en-US" smtClean="0"/>
              <a:pPr/>
              <a:t>4</a:t>
            </a:fld>
            <a:endParaRPr lang="en-US"/>
          </a:p>
        </p:txBody>
      </p:sp>
      <p:sp>
        <p:nvSpPr>
          <p:cNvPr id="5" name="Rectangle 4">
            <a:extLst>
              <a:ext uri="{FF2B5EF4-FFF2-40B4-BE49-F238E27FC236}">
                <a16:creationId xmlns:a16="http://schemas.microsoft.com/office/drawing/2014/main" id="{3936F9DD-9677-4AD9-950D-4CC18594F651}"/>
              </a:ext>
            </a:extLst>
          </p:cNvPr>
          <p:cNvSpPr/>
          <p:nvPr/>
        </p:nvSpPr>
        <p:spPr>
          <a:xfrm>
            <a:off x="943861" y="1066800"/>
            <a:ext cx="7590539" cy="5478423"/>
          </a:xfrm>
          <a:prstGeom prst="rect">
            <a:avLst/>
          </a:prstGeom>
          <a:noFill/>
        </p:spPr>
        <p:txBody>
          <a:bodyPr wrap="none" lIns="91440" tIns="45720" rIns="91440" bIns="45720">
            <a:spAutoFit/>
          </a:bodyPr>
          <a:lstStyle/>
          <a:p>
            <a:pPr algn="ctr"/>
            <a:r>
              <a:rPr lang="en-US" sz="35000" b="1" dirty="0">
                <a:ln w="22225">
                  <a:solidFill>
                    <a:schemeClr val="accent2"/>
                  </a:solidFill>
                  <a:prstDash val="solid"/>
                </a:ln>
                <a:solidFill>
                  <a:srgbClr val="FF0000"/>
                </a:solidFill>
              </a:rPr>
              <a:t>40</a:t>
            </a:r>
            <a:r>
              <a:rPr lang="en-US" sz="7200" b="1" dirty="0">
                <a:ln w="22225">
                  <a:solidFill>
                    <a:schemeClr val="accent2"/>
                  </a:solidFill>
                  <a:prstDash val="solid"/>
                </a:ln>
                <a:solidFill>
                  <a:srgbClr val="FF0000"/>
                </a:solidFill>
              </a:rPr>
              <a:t> million</a:t>
            </a:r>
          </a:p>
        </p:txBody>
      </p:sp>
      <p:sp>
        <p:nvSpPr>
          <p:cNvPr id="3" name="Footer Placeholder 2">
            <a:extLst>
              <a:ext uri="{FF2B5EF4-FFF2-40B4-BE49-F238E27FC236}">
                <a16:creationId xmlns:a16="http://schemas.microsoft.com/office/drawing/2014/main" id="{7698E4DD-7038-4274-9F51-ED2E4DCE816A}"/>
              </a:ext>
            </a:extLst>
          </p:cNvPr>
          <p:cNvSpPr>
            <a:spLocks noGrp="1"/>
          </p:cNvSpPr>
          <p:nvPr>
            <p:ph type="ftr" sz="quarter" idx="11"/>
          </p:nvPr>
        </p:nvSpPr>
        <p:spPr/>
        <p:txBody>
          <a:bodyPr/>
          <a:lstStyle/>
          <a:p>
            <a:r>
              <a:rPr lang="en-US"/>
              <a:t>© 2022 The Uniquely Abled Project</a:t>
            </a:r>
          </a:p>
        </p:txBody>
      </p:sp>
    </p:spTree>
    <p:extLst>
      <p:ext uri="{BB962C8B-B14F-4D97-AF65-F5344CB8AC3E}">
        <p14:creationId xmlns:p14="http://schemas.microsoft.com/office/powerpoint/2010/main" val="23917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04800"/>
            <a:ext cx="6858000" cy="1143000"/>
          </a:xfrm>
        </p:spPr>
        <p:txBody>
          <a:bodyPr>
            <a:normAutofit fontScale="85000" lnSpcReduction="10000"/>
          </a:bodyPr>
          <a:lstStyle/>
          <a:p>
            <a:pPr marL="0" indent="0" algn="ctr">
              <a:buNone/>
            </a:pPr>
            <a:r>
              <a:rPr lang="en-US" dirty="0"/>
              <a:t>82% of those with a disability are not employed vs. 35% for those without a disability.</a:t>
            </a:r>
          </a:p>
        </p:txBody>
      </p:sp>
      <p:pic>
        <p:nvPicPr>
          <p:cNvPr id="5" name="Picture 4" descr="online video-games and autistic children.png"/>
          <p:cNvPicPr>
            <a:picLocks noChangeAspect="1"/>
          </p:cNvPicPr>
          <p:nvPr/>
        </p:nvPicPr>
        <p:blipFill>
          <a:blip r:embed="rId3" cstate="print"/>
          <a:stretch>
            <a:fillRect/>
          </a:stretch>
        </p:blipFill>
        <p:spPr>
          <a:xfrm>
            <a:off x="1668780" y="1342869"/>
            <a:ext cx="5798820" cy="4753131"/>
          </a:xfrm>
          <a:prstGeom prst="rect">
            <a:avLst/>
          </a:prstGeom>
        </p:spPr>
      </p:pic>
      <p:sp>
        <p:nvSpPr>
          <p:cNvPr id="4" name="Slide Number Placeholder 3"/>
          <p:cNvSpPr>
            <a:spLocks noGrp="1"/>
          </p:cNvSpPr>
          <p:nvPr>
            <p:ph type="sldNum" sz="quarter" idx="12"/>
          </p:nvPr>
        </p:nvSpPr>
        <p:spPr/>
        <p:txBody>
          <a:bodyPr/>
          <a:lstStyle/>
          <a:p>
            <a:fld id="{499AA431-B8A4-49EA-87A0-8FC417BD3635}" type="slidenum">
              <a:rPr lang="en-US" smtClean="0"/>
              <a:pPr/>
              <a:t>5</a:t>
            </a:fld>
            <a:endParaRPr lang="en-US"/>
          </a:p>
        </p:txBody>
      </p:sp>
      <p:sp>
        <p:nvSpPr>
          <p:cNvPr id="2" name="Footer Placeholder 1">
            <a:extLst>
              <a:ext uri="{FF2B5EF4-FFF2-40B4-BE49-F238E27FC236}">
                <a16:creationId xmlns:a16="http://schemas.microsoft.com/office/drawing/2014/main" id="{F541F668-B3E3-49BC-8400-16A01A28D7AE}"/>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1DD4-30B9-406C-A6A7-38E492F1D966}"/>
              </a:ext>
            </a:extLst>
          </p:cNvPr>
          <p:cNvSpPr>
            <a:spLocks noGrp="1"/>
          </p:cNvSpPr>
          <p:nvPr>
            <p:ph type="title"/>
          </p:nvPr>
        </p:nvSpPr>
        <p:spPr/>
        <p:txBody>
          <a:bodyPr>
            <a:normAutofit fontScale="90000"/>
          </a:bodyPr>
          <a:lstStyle/>
          <a:p>
            <a:r>
              <a:rPr lang="en-US" dirty="0"/>
              <a:t>These two problems are </a:t>
            </a:r>
            <a:br>
              <a:rPr lang="en-US" dirty="0"/>
            </a:br>
            <a:r>
              <a:rPr lang="en-US" dirty="0"/>
              <a:t>potential solutions for each other.</a:t>
            </a:r>
          </a:p>
        </p:txBody>
      </p:sp>
      <p:pic>
        <p:nvPicPr>
          <p:cNvPr id="6" name="Content Placeholder 5">
            <a:extLst>
              <a:ext uri="{FF2B5EF4-FFF2-40B4-BE49-F238E27FC236}">
                <a16:creationId xmlns:a16="http://schemas.microsoft.com/office/drawing/2014/main" id="{06992024-E789-475F-96D9-2CC0974A260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6119" y="2717403"/>
            <a:ext cx="4700919" cy="3302397"/>
          </a:xfrm>
        </p:spPr>
      </p:pic>
      <p:sp>
        <p:nvSpPr>
          <p:cNvPr id="4" name="Slide Number Placeholder 3">
            <a:extLst>
              <a:ext uri="{FF2B5EF4-FFF2-40B4-BE49-F238E27FC236}">
                <a16:creationId xmlns:a16="http://schemas.microsoft.com/office/drawing/2014/main" id="{FC4914BA-D5D1-48BC-885A-5E18990B99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74997-EF1F-4F7E-BF5A-CECCA9F5DA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156CB838-02CA-40F1-8348-45E2C87D367B}"/>
              </a:ext>
            </a:extLst>
          </p:cNvPr>
          <p:cNvSpPr txBox="1"/>
          <p:nvPr/>
        </p:nvSpPr>
        <p:spPr>
          <a:xfrm>
            <a:off x="914400" y="1865293"/>
            <a:ext cx="1752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Business Problem</a:t>
            </a:r>
          </a:p>
        </p:txBody>
      </p:sp>
      <p:sp>
        <p:nvSpPr>
          <p:cNvPr id="10" name="TextBox 9">
            <a:extLst>
              <a:ext uri="{FF2B5EF4-FFF2-40B4-BE49-F238E27FC236}">
                <a16:creationId xmlns:a16="http://schemas.microsoft.com/office/drawing/2014/main" id="{965248FC-EFFF-43AA-9F68-B748D96C58ED}"/>
              </a:ext>
            </a:extLst>
          </p:cNvPr>
          <p:cNvSpPr txBox="1"/>
          <p:nvPr/>
        </p:nvSpPr>
        <p:spPr>
          <a:xfrm>
            <a:off x="5867400" y="1865293"/>
            <a:ext cx="2514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Unemployment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Problem</a:t>
            </a:r>
          </a:p>
        </p:txBody>
      </p:sp>
      <p:pic>
        <p:nvPicPr>
          <p:cNvPr id="11" name="Picture 10" descr="online video-games and autistic children.png">
            <a:extLst>
              <a:ext uri="{FF2B5EF4-FFF2-40B4-BE49-F238E27FC236}">
                <a16:creationId xmlns:a16="http://schemas.microsoft.com/office/drawing/2014/main" id="{E068D6AE-6E3C-4893-8F9B-55B585B90DE7}"/>
              </a:ext>
            </a:extLst>
          </p:cNvPr>
          <p:cNvPicPr>
            <a:picLocks noChangeAspect="1"/>
          </p:cNvPicPr>
          <p:nvPr/>
        </p:nvPicPr>
        <p:blipFill>
          <a:blip r:embed="rId4" cstate="print"/>
          <a:stretch>
            <a:fillRect/>
          </a:stretch>
        </p:blipFill>
        <p:spPr>
          <a:xfrm>
            <a:off x="5558458" y="2963408"/>
            <a:ext cx="3356942" cy="2751592"/>
          </a:xfrm>
          <a:prstGeom prst="rect">
            <a:avLst/>
          </a:prstGeom>
        </p:spPr>
      </p:pic>
      <p:sp>
        <p:nvSpPr>
          <p:cNvPr id="3" name="Footer Placeholder 2">
            <a:extLst>
              <a:ext uri="{FF2B5EF4-FFF2-40B4-BE49-F238E27FC236}">
                <a16:creationId xmlns:a16="http://schemas.microsoft.com/office/drawing/2014/main" id="{AC80FD40-3237-4DBC-8648-E0CD62D202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2022 The Uniquely Abled Project</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417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1DD4-30B9-406C-A6A7-38E492F1D966}"/>
              </a:ext>
            </a:extLst>
          </p:cNvPr>
          <p:cNvSpPr>
            <a:spLocks noGrp="1"/>
          </p:cNvSpPr>
          <p:nvPr>
            <p:ph type="title"/>
          </p:nvPr>
        </p:nvSpPr>
        <p:spPr/>
        <p:txBody>
          <a:bodyPr>
            <a:normAutofit fontScale="90000"/>
          </a:bodyPr>
          <a:lstStyle/>
          <a:p>
            <a:r>
              <a:rPr lang="en-US" dirty="0"/>
              <a:t>What is in the way of these being implemented as solutions </a:t>
            </a:r>
            <a:br>
              <a:rPr lang="en-US" dirty="0"/>
            </a:br>
            <a:r>
              <a:rPr lang="en-US" dirty="0"/>
              <a:t>for each other?</a:t>
            </a:r>
          </a:p>
        </p:txBody>
      </p:sp>
      <p:pic>
        <p:nvPicPr>
          <p:cNvPr id="6" name="Content Placeholder 5">
            <a:extLst>
              <a:ext uri="{FF2B5EF4-FFF2-40B4-BE49-F238E27FC236}">
                <a16:creationId xmlns:a16="http://schemas.microsoft.com/office/drawing/2014/main" id="{06992024-E789-475F-96D9-2CC0974A260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6119" y="2717403"/>
            <a:ext cx="4700919" cy="3302397"/>
          </a:xfrm>
        </p:spPr>
      </p:pic>
      <p:sp>
        <p:nvSpPr>
          <p:cNvPr id="4" name="Slide Number Placeholder 3">
            <a:extLst>
              <a:ext uri="{FF2B5EF4-FFF2-40B4-BE49-F238E27FC236}">
                <a16:creationId xmlns:a16="http://schemas.microsoft.com/office/drawing/2014/main" id="{FC4914BA-D5D1-48BC-885A-5E18990B99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74997-EF1F-4F7E-BF5A-CECCA9F5DA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156CB838-02CA-40F1-8348-45E2C87D367B}"/>
              </a:ext>
            </a:extLst>
          </p:cNvPr>
          <p:cNvSpPr txBox="1"/>
          <p:nvPr/>
        </p:nvSpPr>
        <p:spPr>
          <a:xfrm>
            <a:off x="914400" y="1865293"/>
            <a:ext cx="1752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Business Problem</a:t>
            </a:r>
          </a:p>
        </p:txBody>
      </p:sp>
      <p:sp>
        <p:nvSpPr>
          <p:cNvPr id="10" name="TextBox 9">
            <a:extLst>
              <a:ext uri="{FF2B5EF4-FFF2-40B4-BE49-F238E27FC236}">
                <a16:creationId xmlns:a16="http://schemas.microsoft.com/office/drawing/2014/main" id="{965248FC-EFFF-43AA-9F68-B748D96C58ED}"/>
              </a:ext>
            </a:extLst>
          </p:cNvPr>
          <p:cNvSpPr txBox="1"/>
          <p:nvPr/>
        </p:nvSpPr>
        <p:spPr>
          <a:xfrm>
            <a:off x="5867400" y="1865293"/>
            <a:ext cx="2514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Unemployment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Problem</a:t>
            </a:r>
          </a:p>
        </p:txBody>
      </p:sp>
      <p:pic>
        <p:nvPicPr>
          <p:cNvPr id="11" name="Picture 10" descr="online video-games and autistic children.png">
            <a:extLst>
              <a:ext uri="{FF2B5EF4-FFF2-40B4-BE49-F238E27FC236}">
                <a16:creationId xmlns:a16="http://schemas.microsoft.com/office/drawing/2014/main" id="{E068D6AE-6E3C-4893-8F9B-55B585B90DE7}"/>
              </a:ext>
            </a:extLst>
          </p:cNvPr>
          <p:cNvPicPr>
            <a:picLocks noChangeAspect="1"/>
          </p:cNvPicPr>
          <p:nvPr/>
        </p:nvPicPr>
        <p:blipFill>
          <a:blip r:embed="rId4" cstate="print"/>
          <a:stretch>
            <a:fillRect/>
          </a:stretch>
        </p:blipFill>
        <p:spPr>
          <a:xfrm>
            <a:off x="5558458" y="2963408"/>
            <a:ext cx="3356942" cy="2751592"/>
          </a:xfrm>
          <a:prstGeom prst="rect">
            <a:avLst/>
          </a:prstGeom>
        </p:spPr>
      </p:pic>
      <p:pic>
        <p:nvPicPr>
          <p:cNvPr id="5" name="Picture 4" descr="A picture containing building, artifact, brick, drawing&#10;&#10;Description automatically generated">
            <a:extLst>
              <a:ext uri="{FF2B5EF4-FFF2-40B4-BE49-F238E27FC236}">
                <a16:creationId xmlns:a16="http://schemas.microsoft.com/office/drawing/2014/main" id="{34850875-A307-47AE-B431-AB06432BA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0413" y="3117182"/>
            <a:ext cx="2033587" cy="2140618"/>
          </a:xfrm>
          <a:prstGeom prst="rect">
            <a:avLst/>
          </a:prstGeom>
        </p:spPr>
      </p:pic>
      <p:sp>
        <p:nvSpPr>
          <p:cNvPr id="3" name="Footer Placeholder 2">
            <a:extLst>
              <a:ext uri="{FF2B5EF4-FFF2-40B4-BE49-F238E27FC236}">
                <a16:creationId xmlns:a16="http://schemas.microsoft.com/office/drawing/2014/main" id="{D100A725-40E1-4DD2-9F76-1DBE4EE549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2022 The Uniquely Abled Project</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76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What comes to mind when we say someone is disabled?</a:t>
            </a:r>
          </a:p>
        </p:txBody>
      </p:sp>
      <p:pic>
        <p:nvPicPr>
          <p:cNvPr id="4" name="Content Placeholder 3" descr="blind with guide dog.jpg"/>
          <p:cNvPicPr>
            <a:picLocks noGrp="1" noChangeAspect="1"/>
          </p:cNvPicPr>
          <p:nvPr>
            <p:ph idx="1"/>
          </p:nvPr>
        </p:nvPicPr>
        <p:blipFill>
          <a:blip r:embed="rId3" cstate="print"/>
          <a:stretch>
            <a:fillRect/>
          </a:stretch>
        </p:blipFill>
        <p:spPr>
          <a:xfrm>
            <a:off x="2971800" y="1792612"/>
            <a:ext cx="3133065" cy="4684388"/>
          </a:xfrm>
        </p:spPr>
      </p:pic>
      <p:sp>
        <p:nvSpPr>
          <p:cNvPr id="5" name="Slide Number Placeholder 4"/>
          <p:cNvSpPr>
            <a:spLocks noGrp="1"/>
          </p:cNvSpPr>
          <p:nvPr>
            <p:ph type="sldNum" sz="quarter" idx="12"/>
          </p:nvPr>
        </p:nvSpPr>
        <p:spPr/>
        <p:txBody>
          <a:bodyPr/>
          <a:lstStyle/>
          <a:p>
            <a:fld id="{499AA431-B8A4-49EA-87A0-8FC417BD3635}" type="slidenum">
              <a:rPr lang="en-US" smtClean="0"/>
              <a:pPr/>
              <a:t>8</a:t>
            </a:fld>
            <a:endParaRPr lang="en-US"/>
          </a:p>
        </p:txBody>
      </p:sp>
      <p:sp>
        <p:nvSpPr>
          <p:cNvPr id="3" name="Footer Placeholder 2">
            <a:extLst>
              <a:ext uri="{FF2B5EF4-FFF2-40B4-BE49-F238E27FC236}">
                <a16:creationId xmlns:a16="http://schemas.microsoft.com/office/drawing/2014/main" id="{59FC6E95-7710-451E-AD10-D56C5FBA207E}"/>
              </a:ext>
            </a:extLst>
          </p:cNvPr>
          <p:cNvSpPr>
            <a:spLocks noGrp="1"/>
          </p:cNvSpPr>
          <p:nvPr>
            <p:ph type="ftr" sz="quarter" idx="11"/>
          </p:nvPr>
        </p:nvSpPr>
        <p:spPr/>
        <p:txBody>
          <a:bodyPr/>
          <a:lstStyle/>
          <a:p>
            <a:r>
              <a:rPr lang="en-US"/>
              <a:t>© 2022 The Uniquely Abled Project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4CF6-EF0E-4FD1-B172-50C1F1F542ED}"/>
              </a:ext>
            </a:extLst>
          </p:cNvPr>
          <p:cNvSpPr>
            <a:spLocks noGrp="1"/>
          </p:cNvSpPr>
          <p:nvPr>
            <p:ph type="title"/>
          </p:nvPr>
        </p:nvSpPr>
        <p:spPr>
          <a:xfrm>
            <a:off x="457200" y="274638"/>
            <a:ext cx="8229600" cy="1143000"/>
          </a:xfrm>
        </p:spPr>
        <p:txBody>
          <a:bodyPr anchor="ctr">
            <a:normAutofit/>
          </a:bodyPr>
          <a:lstStyle/>
          <a:p>
            <a:r>
              <a:rPr lang="en-US" dirty="0"/>
              <a:t>Disabled =&gt;</a:t>
            </a:r>
          </a:p>
        </p:txBody>
      </p:sp>
      <p:sp>
        <p:nvSpPr>
          <p:cNvPr id="3" name="Content Placeholder 2">
            <a:extLst>
              <a:ext uri="{FF2B5EF4-FFF2-40B4-BE49-F238E27FC236}">
                <a16:creationId xmlns:a16="http://schemas.microsoft.com/office/drawing/2014/main" id="{CF5E2CAF-36C9-491F-89C1-78D336F37A8F}"/>
              </a:ext>
            </a:extLst>
          </p:cNvPr>
          <p:cNvSpPr>
            <a:spLocks noGrp="1"/>
          </p:cNvSpPr>
          <p:nvPr>
            <p:ph sz="half" idx="1"/>
          </p:nvPr>
        </p:nvSpPr>
        <p:spPr>
          <a:xfrm>
            <a:off x="457200" y="1600200"/>
            <a:ext cx="4038600" cy="4525963"/>
          </a:xfrm>
        </p:spPr>
        <p:txBody>
          <a:bodyPr>
            <a:normAutofit/>
          </a:bodyPr>
          <a:lstStyle/>
          <a:p>
            <a:r>
              <a:rPr lang="en-US" dirty="0"/>
              <a:t>What are they missing?</a:t>
            </a:r>
          </a:p>
          <a:p>
            <a:r>
              <a:rPr lang="en-US" dirty="0"/>
              <a:t>What can’t they do?</a:t>
            </a:r>
          </a:p>
          <a:p>
            <a:r>
              <a:rPr lang="en-US" dirty="0"/>
              <a:t>What compromises am I going to have to make to employ them?</a:t>
            </a:r>
          </a:p>
          <a:p>
            <a:r>
              <a:rPr lang="en-US" dirty="0"/>
              <a:t>What is the cost?</a:t>
            </a:r>
          </a:p>
          <a:p>
            <a:r>
              <a:rPr lang="en-US" dirty="0"/>
              <a:t>Is the benefit worth the cost?</a:t>
            </a:r>
          </a:p>
        </p:txBody>
      </p:sp>
      <p:sp>
        <p:nvSpPr>
          <p:cNvPr id="5" name="Footer Placeholder 4">
            <a:extLst>
              <a:ext uri="{FF2B5EF4-FFF2-40B4-BE49-F238E27FC236}">
                <a16:creationId xmlns:a16="http://schemas.microsoft.com/office/drawing/2014/main" id="{9FE527EB-3661-40AC-9A57-EF8340C6D242}"/>
              </a:ext>
            </a:extLst>
          </p:cNvPr>
          <p:cNvSpPr>
            <a:spLocks noGrp="1"/>
          </p:cNvSpPr>
          <p:nvPr>
            <p:ph type="ftr" sz="quarter" idx="11"/>
          </p:nvPr>
        </p:nvSpPr>
        <p:spPr>
          <a:xfrm>
            <a:off x="3124200" y="6356350"/>
            <a:ext cx="28956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2022 The Uniquely Abled Project</a:t>
            </a:r>
          </a:p>
        </p:txBody>
      </p:sp>
      <p:sp>
        <p:nvSpPr>
          <p:cNvPr id="4" name="Slide Number Placeholder 3">
            <a:extLst>
              <a:ext uri="{FF2B5EF4-FFF2-40B4-BE49-F238E27FC236}">
                <a16:creationId xmlns:a16="http://schemas.microsoft.com/office/drawing/2014/main" id="{ADA59F55-E75F-4680-A6EC-B83729C5B70A}"/>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7C74997-EF1F-4F7E-BF5A-CECCA9F5DA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BEDE2FC-4755-4A41-AB93-C5C8F4FE18C2}"/>
              </a:ext>
            </a:extLst>
          </p:cNvPr>
          <p:cNvPicPr>
            <a:picLocks noChangeAspect="1"/>
          </p:cNvPicPr>
          <p:nvPr/>
        </p:nvPicPr>
        <p:blipFill>
          <a:blip r:embed="rId3"/>
          <a:stretch>
            <a:fillRect/>
          </a:stretch>
        </p:blipFill>
        <p:spPr>
          <a:xfrm>
            <a:off x="5181600" y="1519066"/>
            <a:ext cx="3127519" cy="4688230"/>
          </a:xfrm>
          <a:prstGeom prst="rect">
            <a:avLst/>
          </a:prstGeom>
        </p:spPr>
      </p:pic>
    </p:spTree>
    <p:extLst>
      <p:ext uri="{BB962C8B-B14F-4D97-AF65-F5344CB8AC3E}">
        <p14:creationId xmlns:p14="http://schemas.microsoft.com/office/powerpoint/2010/main" val="1330266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TotalTime>
  <Words>2929</Words>
  <Application>Microsoft Office PowerPoint</Application>
  <PresentationFormat>On-screen Show (4:3)</PresentationFormat>
  <Paragraphs>387</Paragraphs>
  <Slides>37</Slides>
  <Notes>34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Calibri</vt:lpstr>
      <vt:lpstr>Gill Sans MT</vt:lpstr>
      <vt:lpstr>Wingdings 2</vt:lpstr>
      <vt:lpstr>Office Theme</vt:lpstr>
      <vt:lpstr>1_Office Theme</vt:lpstr>
      <vt:lpstr>2_Office Theme</vt:lpstr>
      <vt:lpstr>The Uniquely Abled Project</vt:lpstr>
      <vt:lpstr>PowerPoint Presentation</vt:lpstr>
      <vt:lpstr>#1 Problem for Business: Access to a skilled workforce</vt:lpstr>
      <vt:lpstr>17% of the US Population is classified as disabled.</vt:lpstr>
      <vt:lpstr>PowerPoint Presentation</vt:lpstr>
      <vt:lpstr>These two problems are  potential solutions for each other.</vt:lpstr>
      <vt:lpstr>What is in the way of these being implemented as solutions  for each other?</vt:lpstr>
      <vt:lpstr>What comes to mind when we say someone is disabled?</vt:lpstr>
      <vt:lpstr>Disabled =&gt;</vt:lpstr>
      <vt:lpstr>What comes to mind when we say someone is uniquely abled?</vt:lpstr>
      <vt:lpstr>Uniquely Abled =&gt;</vt:lpstr>
      <vt:lpstr>When one ability is diminished,  the body makes up for it by causing other abilities to be extraordinary (unique abilities).</vt:lpstr>
      <vt:lpstr>Then ask, what job could use these unique abilities?</vt:lpstr>
      <vt:lpstr>The purposes of the  Uniquely Abled Project are to:</vt:lpstr>
      <vt:lpstr>There are two programs of The UAP</vt:lpstr>
      <vt:lpstr>There are 9 critical components of career education facilities for the uniquely abled.</vt:lpstr>
      <vt:lpstr>Typical abilities of a level 1 autistic are a perfect match for a CNC machinist.</vt:lpstr>
      <vt:lpstr>There are 9 critical components of career education facilities for the uniquely abled.</vt:lpstr>
      <vt:lpstr>There are 9 critical components of career education facilities for the uniquely abled.</vt:lpstr>
      <vt:lpstr>There are 9 critical components of career education facilities for the uniquely abled.</vt:lpstr>
      <vt:lpstr>There are 9 critical components of career education facilities for the uniquely abled.</vt:lpstr>
      <vt:lpstr>There are 9 critical components of career education facilities for the uniquely abled.</vt:lpstr>
      <vt:lpstr>There are 9 critical components of career education facilities for the uniquely abled.</vt:lpstr>
      <vt:lpstr>There are 9 critical components of career education facilities for the uniquely abled.</vt:lpstr>
      <vt:lpstr>There are 9 critical components of career education facilities for the uniquely abled.</vt:lpstr>
      <vt:lpstr>Each of the nine components is available from at least one organization, but collaboration is missing.</vt:lpstr>
      <vt:lpstr>Uniquely Abled Academies</vt:lpstr>
      <vt:lpstr>16 Planned or Opened UAAs  by Summer 2022</vt:lpstr>
      <vt:lpstr>UAA Cohort at Rhodes State College in Lima, Ohio</vt:lpstr>
      <vt:lpstr>UAA Cohort at Rhodes State College in Lima, Ohio</vt:lpstr>
      <vt:lpstr>UAA Cohort at Rhodes State College in Lima, Ohio</vt:lpstr>
      <vt:lpstr>Employers are Delighted</vt:lpstr>
      <vt:lpstr>A gap exists…</vt:lpstr>
      <vt:lpstr>Solution: Inform companies of the  availability of uniquely abled populations that match their job openings.</vt:lpstr>
      <vt:lpstr>Solution: Have a common language between job developers and companies based on abilities required by a job.</vt:lpstr>
      <vt:lpstr>Possible Actions</vt:lpstr>
      <vt:lpstr>Questions?</vt:lpstr>
    </vt:vector>
  </TitlesOfParts>
  <Company>Frontier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 Rosenberg</dc:creator>
  <cp:lastModifiedBy>John Wheeler</cp:lastModifiedBy>
  <cp:revision>502</cp:revision>
  <cp:lastPrinted>2022-01-19T14:19:39Z</cp:lastPrinted>
  <dcterms:created xsi:type="dcterms:W3CDTF">2013-04-13T18:14:58Z</dcterms:created>
  <dcterms:modified xsi:type="dcterms:W3CDTF">2022-04-28T18:12:24Z</dcterms:modified>
</cp:coreProperties>
</file>